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B_7B06A3D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Lst>
  <p:notesMasterIdLst>
    <p:notesMasterId r:id="rId23"/>
  </p:notesMasterIdLst>
  <p:handoutMasterIdLst>
    <p:handoutMasterId r:id="rId24"/>
  </p:handoutMasterIdLst>
  <p:sldIdLst>
    <p:sldId id="291" r:id="rId5"/>
    <p:sldId id="257" r:id="rId6"/>
    <p:sldId id="290" r:id="rId7"/>
    <p:sldId id="277" r:id="rId8"/>
    <p:sldId id="281" r:id="rId9"/>
    <p:sldId id="278" r:id="rId10"/>
    <p:sldId id="267" r:id="rId11"/>
    <p:sldId id="289" r:id="rId12"/>
    <p:sldId id="279" r:id="rId13"/>
    <p:sldId id="292" r:id="rId14"/>
    <p:sldId id="268" r:id="rId15"/>
    <p:sldId id="280" r:id="rId16"/>
    <p:sldId id="282" r:id="rId17"/>
    <p:sldId id="283" r:id="rId18"/>
    <p:sldId id="284" r:id="rId19"/>
    <p:sldId id="293" r:id="rId20"/>
    <p:sldId id="286" r:id="rId21"/>
    <p:sldId id="2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A2477C-5130-750B-254C-003E30C8B479}" name="Ankush Chowdhury" initials="AC" userId="b691229edca17198" providerId="Windows Live"/>
  <p188:author id="{0CF0BDDD-07A0-11C8-5BA0-D22B8191C828}" name="Lopamudra Bera" initials="LB" userId="S::Lopamudra.Bera@in.niit.com::4afe22d6-82bb-4c55-80e2-493fedc832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B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59" d="100"/>
          <a:sy n="59" d="100"/>
        </p:scale>
        <p:origin x="96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9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istrator\Desktop\CAPSTON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istrator\Desktop\CAPSTON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istrator\Desktop\Capstone_Football_Analysis_AC\CAPSTON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[CAPSTONE.xlsx]Sheet6!PivotTable4</c:name>
    <c:fmtId val="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Referee</a:t>
            </a:r>
            <a:r>
              <a:rPr lang="en-US" baseline="0" dirty="0"/>
              <a:t> wise cards distribution and total matches</a:t>
            </a:r>
            <a:endParaRPr lang="en-US" dirty="0"/>
          </a:p>
        </c:rich>
      </c:tx>
      <c:layout>
        <c:manualLayout>
          <c:xMode val="edge"/>
          <c:yMode val="edge"/>
          <c:x val="1.8573173592468367E-4"/>
          <c:y val="5.3134107670930276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5242796149134361E-2"/>
          <c:y val="0.17480316905045118"/>
          <c:w val="0.89603405332244135"/>
          <c:h val="0.63545341404735678"/>
        </c:manualLayout>
      </c:layout>
      <c:barChart>
        <c:barDir val="col"/>
        <c:grouping val="clustered"/>
        <c:varyColors val="0"/>
        <c:ser>
          <c:idx val="0"/>
          <c:order val="0"/>
          <c:tx>
            <c:strRef>
              <c:f>Sheet6!$B$3</c:f>
              <c:strCache>
                <c:ptCount val="1"/>
                <c:pt idx="0">
                  <c:v>Count of game_id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Sheet6!$A$4:$A$15</c:f>
              <c:strCache>
                <c:ptCount val="11"/>
                <c:pt idx="0">
                  <c:v>Felix Zwayer</c:v>
                </c:pt>
                <c:pt idx="1">
                  <c:v>Guido Winkmann</c:v>
                </c:pt>
                <c:pt idx="2">
                  <c:v>Dr. Felix Brych</c:v>
                </c:pt>
                <c:pt idx="3">
                  <c:v>Tobias Stieler</c:v>
                </c:pt>
                <c:pt idx="4">
                  <c:v>Manuel Graofe</c:v>
                </c:pt>
                <c:pt idx="5">
                  <c:v>Bjorn Kuipers</c:v>
                </c:pt>
                <c:pt idx="6">
                  <c:v>Marco Fritz</c:v>
                </c:pt>
                <c:pt idx="7">
                  <c:v>Daniel Siebert</c:v>
                </c:pt>
                <c:pt idx="8">
                  <c:v>Jonathan Moss</c:v>
                </c:pt>
                <c:pt idx="9">
                  <c:v>Anthony Taylor</c:v>
                </c:pt>
                <c:pt idx="10">
                  <c:v>Andre Marriner</c:v>
                </c:pt>
              </c:strCache>
            </c:strRef>
          </c:cat>
          <c:val>
            <c:numRef>
              <c:f>Sheet6!$B$4:$B$15</c:f>
              <c:numCache>
                <c:formatCode>General</c:formatCode>
                <c:ptCount val="11"/>
                <c:pt idx="0">
                  <c:v>74</c:v>
                </c:pt>
                <c:pt idx="1">
                  <c:v>60</c:v>
                </c:pt>
                <c:pt idx="2">
                  <c:v>75</c:v>
                </c:pt>
                <c:pt idx="3">
                  <c:v>54</c:v>
                </c:pt>
                <c:pt idx="4">
                  <c:v>66</c:v>
                </c:pt>
                <c:pt idx="5">
                  <c:v>32</c:v>
                </c:pt>
                <c:pt idx="6">
                  <c:v>71</c:v>
                </c:pt>
                <c:pt idx="7">
                  <c:v>63</c:v>
                </c:pt>
                <c:pt idx="8">
                  <c:v>46</c:v>
                </c:pt>
                <c:pt idx="9">
                  <c:v>61</c:v>
                </c:pt>
                <c:pt idx="10">
                  <c:v>53</c:v>
                </c:pt>
              </c:numCache>
            </c:numRef>
          </c:val>
          <c:extLst>
            <c:ext xmlns:c16="http://schemas.microsoft.com/office/drawing/2014/chart" uri="{C3380CC4-5D6E-409C-BE32-E72D297353CC}">
              <c16:uniqueId val="{00000000-0403-425A-A551-C95F6DEB9BFB}"/>
            </c:ext>
          </c:extLst>
        </c:ser>
        <c:dLbls>
          <c:showLegendKey val="0"/>
          <c:showVal val="1"/>
          <c:showCatName val="0"/>
          <c:showSerName val="0"/>
          <c:showPercent val="0"/>
          <c:showBubbleSize val="0"/>
        </c:dLbls>
        <c:gapWidth val="219"/>
        <c:overlap val="-27"/>
        <c:axId val="1552571328"/>
        <c:axId val="1552576128"/>
      </c:barChart>
      <c:lineChart>
        <c:grouping val="standard"/>
        <c:varyColors val="0"/>
        <c:ser>
          <c:idx val="1"/>
          <c:order val="1"/>
          <c:tx>
            <c:strRef>
              <c:f>Sheet6!$C$3</c:f>
              <c:strCache>
                <c:ptCount val="1"/>
                <c:pt idx="0">
                  <c:v>Sum of Total Cards</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Sheet6!$A$4:$A$15</c:f>
              <c:strCache>
                <c:ptCount val="11"/>
                <c:pt idx="0">
                  <c:v>Felix Zwayer</c:v>
                </c:pt>
                <c:pt idx="1">
                  <c:v>Guido Winkmann</c:v>
                </c:pt>
                <c:pt idx="2">
                  <c:v>Dr. Felix Brych</c:v>
                </c:pt>
                <c:pt idx="3">
                  <c:v>Tobias Stieler</c:v>
                </c:pt>
                <c:pt idx="4">
                  <c:v>Manuel Graofe</c:v>
                </c:pt>
                <c:pt idx="5">
                  <c:v>Bjorn Kuipers</c:v>
                </c:pt>
                <c:pt idx="6">
                  <c:v>Marco Fritz</c:v>
                </c:pt>
                <c:pt idx="7">
                  <c:v>Daniel Siebert</c:v>
                </c:pt>
                <c:pt idx="8">
                  <c:v>Jonathan Moss</c:v>
                </c:pt>
                <c:pt idx="9">
                  <c:v>Anthony Taylor</c:v>
                </c:pt>
                <c:pt idx="10">
                  <c:v>Andre Marriner</c:v>
                </c:pt>
              </c:strCache>
            </c:strRef>
          </c:cat>
          <c:val>
            <c:numRef>
              <c:f>Sheet6!$C$4:$C$15</c:f>
              <c:numCache>
                <c:formatCode>General</c:formatCode>
                <c:ptCount val="11"/>
                <c:pt idx="0">
                  <c:v>14</c:v>
                </c:pt>
                <c:pt idx="1">
                  <c:v>13</c:v>
                </c:pt>
                <c:pt idx="2">
                  <c:v>12</c:v>
                </c:pt>
                <c:pt idx="3">
                  <c:v>11</c:v>
                </c:pt>
                <c:pt idx="4">
                  <c:v>10</c:v>
                </c:pt>
                <c:pt idx="5">
                  <c:v>10</c:v>
                </c:pt>
                <c:pt idx="6">
                  <c:v>9</c:v>
                </c:pt>
                <c:pt idx="7">
                  <c:v>9</c:v>
                </c:pt>
                <c:pt idx="8">
                  <c:v>9</c:v>
                </c:pt>
                <c:pt idx="9">
                  <c:v>9</c:v>
                </c:pt>
                <c:pt idx="10">
                  <c:v>9</c:v>
                </c:pt>
              </c:numCache>
            </c:numRef>
          </c:val>
          <c:smooth val="0"/>
          <c:extLst>
            <c:ext xmlns:c16="http://schemas.microsoft.com/office/drawing/2014/chart" uri="{C3380CC4-5D6E-409C-BE32-E72D297353CC}">
              <c16:uniqueId val="{00000001-0403-425A-A551-C95F6DEB9BFB}"/>
            </c:ext>
          </c:extLst>
        </c:ser>
        <c:dLbls>
          <c:showLegendKey val="0"/>
          <c:showVal val="1"/>
          <c:showCatName val="0"/>
          <c:showSerName val="0"/>
          <c:showPercent val="0"/>
          <c:showBubbleSize val="0"/>
        </c:dLbls>
        <c:marker val="1"/>
        <c:smooth val="0"/>
        <c:axId val="1552571328"/>
        <c:axId val="1552576128"/>
      </c:lineChart>
      <c:catAx>
        <c:axId val="15525713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5400000" spcFirstLastPara="1" vertOverflow="ellipsis"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52576128"/>
        <c:crosses val="autoZero"/>
        <c:auto val="1"/>
        <c:lblAlgn val="ctr"/>
        <c:lblOffset val="100"/>
        <c:noMultiLvlLbl val="0"/>
      </c:catAx>
      <c:valAx>
        <c:axId val="15525761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52571328"/>
        <c:crosses val="autoZero"/>
        <c:crossBetween val="between"/>
      </c:valAx>
      <c:spPr>
        <a:noFill/>
        <a:ln>
          <a:noFill/>
        </a:ln>
        <a:effectLst/>
      </c:spPr>
    </c:plotArea>
    <c:legend>
      <c:legendPos val="r"/>
      <c:layout>
        <c:manualLayout>
          <c:xMode val="edge"/>
          <c:yMode val="edge"/>
          <c:x val="0.67358974066493449"/>
          <c:y val="0"/>
          <c:w val="0.27825109361329836"/>
          <c:h val="0.186480387868183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[CAPSTONE.xlsx]Sheet8!PivotTable5</c:name>
    <c:fmtId val="9"/>
  </c:pivotSource>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Strictness trend over seasons</a:t>
            </a:r>
          </a:p>
        </c:rich>
      </c:tx>
      <c:layout>
        <c:manualLayout>
          <c:xMode val="edge"/>
          <c:yMode val="edge"/>
          <c:x val="8.5612470020483541E-2"/>
          <c:y val="3.9554280828018672E-2"/>
        </c:manualLayout>
      </c:layout>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pivotFmts>
      <c:pivotFmt>
        <c:idx val="0"/>
        <c:spPr>
          <a:solidFill>
            <a:schemeClr val="accent1">
              <a:alpha val="88000"/>
            </a:schemeClr>
          </a:solidFill>
          <a:ln w="28575" cap="rnd">
            <a:solidFill>
              <a:schemeClr val="accent1"/>
            </a:solidFill>
            <a:round/>
          </a:ln>
          <a:effectLst/>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w="28575" cap="rnd">
            <a:solidFill>
              <a:schemeClr val="accent1"/>
            </a:solidFill>
            <a:round/>
          </a:ln>
          <a:effectLst/>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w="28575" cap="rnd">
            <a:solidFill>
              <a:schemeClr val="accent1"/>
            </a:solidFill>
            <a:round/>
          </a:ln>
          <a:effectLst/>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8000"/>
            </a:schemeClr>
          </a:solidFill>
          <a:ln w="28575" cap="rnd">
            <a:solidFill>
              <a:schemeClr val="accent1"/>
            </a:solidFill>
            <a:round/>
          </a:ln>
          <a:effectLst/>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8000"/>
            </a:schemeClr>
          </a:solidFill>
          <a:ln w="28575" cap="rnd">
            <a:solidFill>
              <a:schemeClr val="accent1"/>
            </a:solidFill>
            <a:round/>
          </a:ln>
          <a:effectLst/>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8000"/>
            </a:schemeClr>
          </a:solidFill>
          <a:ln w="28575" cap="rnd">
            <a:solidFill>
              <a:schemeClr val="accent1"/>
            </a:solidFill>
            <a:round/>
          </a:ln>
          <a:effectLst/>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0040733029758014E-4"/>
          <c:y val="0"/>
          <c:w val="0.95880600482633671"/>
          <c:h val="0.8395155620012299"/>
        </c:manualLayout>
      </c:layout>
      <c:lineChart>
        <c:grouping val="standard"/>
        <c:varyColors val="0"/>
        <c:ser>
          <c:idx val="0"/>
          <c:order val="0"/>
          <c:tx>
            <c:strRef>
              <c:f>Sheet8!$B$3</c:f>
              <c:strCache>
                <c:ptCount val="1"/>
                <c:pt idx="0">
                  <c:v>Count of game_id</c:v>
                </c:pt>
              </c:strCache>
            </c:strRef>
          </c:tx>
          <c:spPr>
            <a:ln w="28575" cap="rnd">
              <a:solidFill>
                <a:schemeClr val="accent1"/>
              </a:solidFill>
              <a:round/>
            </a:ln>
            <a:effectLst/>
          </c:spPr>
          <c:marker>
            <c:symbol val="none"/>
          </c:marker>
          <c:dLbls>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Sheet8!$A$4:$A$16</c:f>
              <c:strCache>
                <c:ptCount val="12"/>
                <c:pt idx="0">
                  <c:v>2012</c:v>
                </c:pt>
                <c:pt idx="1">
                  <c:v>2013</c:v>
                </c:pt>
                <c:pt idx="2">
                  <c:v>2014</c:v>
                </c:pt>
                <c:pt idx="3">
                  <c:v>2015</c:v>
                </c:pt>
                <c:pt idx="4">
                  <c:v>2016</c:v>
                </c:pt>
                <c:pt idx="5">
                  <c:v>2017</c:v>
                </c:pt>
                <c:pt idx="6">
                  <c:v>2018</c:v>
                </c:pt>
                <c:pt idx="7">
                  <c:v>2019</c:v>
                </c:pt>
                <c:pt idx="8">
                  <c:v>2020</c:v>
                </c:pt>
                <c:pt idx="9">
                  <c:v>2021</c:v>
                </c:pt>
                <c:pt idx="10">
                  <c:v>2022</c:v>
                </c:pt>
                <c:pt idx="11">
                  <c:v>2023</c:v>
                </c:pt>
              </c:strCache>
            </c:strRef>
          </c:cat>
          <c:val>
            <c:numRef>
              <c:f>Sheet8!$B$4:$B$16</c:f>
              <c:numCache>
                <c:formatCode>General</c:formatCode>
                <c:ptCount val="12"/>
                <c:pt idx="0">
                  <c:v>48</c:v>
                </c:pt>
                <c:pt idx="1">
                  <c:v>279</c:v>
                </c:pt>
                <c:pt idx="2">
                  <c:v>232</c:v>
                </c:pt>
                <c:pt idx="3">
                  <c:v>305</c:v>
                </c:pt>
                <c:pt idx="4">
                  <c:v>291</c:v>
                </c:pt>
                <c:pt idx="5">
                  <c:v>249</c:v>
                </c:pt>
                <c:pt idx="6">
                  <c:v>517</c:v>
                </c:pt>
                <c:pt idx="7">
                  <c:v>339</c:v>
                </c:pt>
                <c:pt idx="8">
                  <c:v>102</c:v>
                </c:pt>
                <c:pt idx="9">
                  <c:v>267</c:v>
                </c:pt>
                <c:pt idx="10">
                  <c:v>38</c:v>
                </c:pt>
                <c:pt idx="11">
                  <c:v>1055</c:v>
                </c:pt>
              </c:numCache>
            </c:numRef>
          </c:val>
          <c:smooth val="0"/>
          <c:extLst>
            <c:ext xmlns:c16="http://schemas.microsoft.com/office/drawing/2014/chart" uri="{C3380CC4-5D6E-409C-BE32-E72D297353CC}">
              <c16:uniqueId val="{00000000-760A-4DA9-926E-21ED118061DB}"/>
            </c:ext>
          </c:extLst>
        </c:ser>
        <c:ser>
          <c:idx val="1"/>
          <c:order val="1"/>
          <c:tx>
            <c:strRef>
              <c:f>Sheet8!$C$3</c:f>
              <c:strCache>
                <c:ptCount val="1"/>
                <c:pt idx="0">
                  <c:v>Sum of Total Cards</c:v>
                </c:pt>
              </c:strCache>
            </c:strRef>
          </c:tx>
          <c:spPr>
            <a:ln w="28575" cap="rnd">
              <a:solidFill>
                <a:schemeClr val="accent2"/>
              </a:solidFill>
              <a:round/>
            </a:ln>
            <a:effectLst/>
          </c:spPr>
          <c:marker>
            <c:symbol val="none"/>
          </c:marker>
          <c:dLbls>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Sheet8!$A$4:$A$16</c:f>
              <c:strCache>
                <c:ptCount val="12"/>
                <c:pt idx="0">
                  <c:v>2012</c:v>
                </c:pt>
                <c:pt idx="1">
                  <c:v>2013</c:v>
                </c:pt>
                <c:pt idx="2">
                  <c:v>2014</c:v>
                </c:pt>
                <c:pt idx="3">
                  <c:v>2015</c:v>
                </c:pt>
                <c:pt idx="4">
                  <c:v>2016</c:v>
                </c:pt>
                <c:pt idx="5">
                  <c:v>2017</c:v>
                </c:pt>
                <c:pt idx="6">
                  <c:v>2018</c:v>
                </c:pt>
                <c:pt idx="7">
                  <c:v>2019</c:v>
                </c:pt>
                <c:pt idx="8">
                  <c:v>2020</c:v>
                </c:pt>
                <c:pt idx="9">
                  <c:v>2021</c:v>
                </c:pt>
                <c:pt idx="10">
                  <c:v>2022</c:v>
                </c:pt>
                <c:pt idx="11">
                  <c:v>2023</c:v>
                </c:pt>
              </c:strCache>
            </c:strRef>
          </c:cat>
          <c:val>
            <c:numRef>
              <c:f>Sheet8!$C$4:$C$16</c:f>
              <c:numCache>
                <c:formatCode>General</c:formatCode>
                <c:ptCount val="12"/>
                <c:pt idx="0">
                  <c:v>19</c:v>
                </c:pt>
                <c:pt idx="1">
                  <c:v>60</c:v>
                </c:pt>
                <c:pt idx="2">
                  <c:v>33</c:v>
                </c:pt>
                <c:pt idx="3">
                  <c:v>26</c:v>
                </c:pt>
                <c:pt idx="4">
                  <c:v>33</c:v>
                </c:pt>
                <c:pt idx="5">
                  <c:v>36</c:v>
                </c:pt>
                <c:pt idx="6">
                  <c:v>52</c:v>
                </c:pt>
                <c:pt idx="7">
                  <c:v>36</c:v>
                </c:pt>
                <c:pt idx="8">
                  <c:v>21</c:v>
                </c:pt>
                <c:pt idx="9">
                  <c:v>42</c:v>
                </c:pt>
                <c:pt idx="10">
                  <c:v>10</c:v>
                </c:pt>
                <c:pt idx="11">
                  <c:v>143</c:v>
                </c:pt>
              </c:numCache>
            </c:numRef>
          </c:val>
          <c:smooth val="0"/>
          <c:extLst>
            <c:ext xmlns:c16="http://schemas.microsoft.com/office/drawing/2014/chart" uri="{C3380CC4-5D6E-409C-BE32-E72D297353CC}">
              <c16:uniqueId val="{00000001-760A-4DA9-926E-21ED118061DB}"/>
            </c:ext>
          </c:extLst>
        </c:ser>
        <c:dLbls>
          <c:showLegendKey val="0"/>
          <c:showVal val="1"/>
          <c:showCatName val="0"/>
          <c:showSerName val="0"/>
          <c:showPercent val="0"/>
          <c:showBubbleSize val="0"/>
        </c:dLbls>
        <c:smooth val="0"/>
        <c:axId val="1631097504"/>
        <c:axId val="1631107584"/>
      </c:lineChart>
      <c:catAx>
        <c:axId val="163109750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31107584"/>
        <c:crosses val="autoZero"/>
        <c:auto val="1"/>
        <c:lblAlgn val="ctr"/>
        <c:lblOffset val="100"/>
        <c:noMultiLvlLbl val="0"/>
      </c:catAx>
      <c:valAx>
        <c:axId val="1631107584"/>
        <c:scaling>
          <c:orientation val="minMax"/>
        </c:scaling>
        <c:delete val="1"/>
        <c:axPos val="l"/>
        <c:numFmt formatCode="General" sourceLinked="1"/>
        <c:majorTickMark val="out"/>
        <c:minorTickMark val="none"/>
        <c:tickLblPos val="nextTo"/>
        <c:crossAx val="1631097504"/>
        <c:crosses val="autoZero"/>
        <c:crossBetween val="between"/>
      </c:valAx>
      <c:spPr>
        <a:noFill/>
        <a:ln>
          <a:noFill/>
        </a:ln>
        <a:effectLst/>
      </c:spPr>
    </c:plotArea>
    <c:legend>
      <c:legendPos val="r"/>
      <c:layout>
        <c:manualLayout>
          <c:xMode val="edge"/>
          <c:yMode val="edge"/>
          <c:x val="0.10418065560075039"/>
          <c:y val="0.22483898836188965"/>
          <c:w val="0.28441560116894649"/>
          <c:h val="0.1867358131957643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[CAPSTONE.xlsx]Sheet5!PivotTable3</c:name>
    <c:fmtId val="6"/>
  </c:pivotSource>
  <c:chart>
    <c:title>
      <c:tx>
        <c:rich>
          <a:bodyPr rot="0" spcFirstLastPara="1" vertOverflow="ellipsis" vert="horz" wrap="square" anchor="ctr" anchorCtr="1"/>
          <a:lstStyle/>
          <a:p>
            <a:pPr algn="ctr">
              <a:defRPr sz="1800" b="1" i="0" u="none" strike="noStrike" kern="1200" baseline="0">
                <a:solidFill>
                  <a:schemeClr val="dk1">
                    <a:lumMod val="75000"/>
                    <a:lumOff val="25000"/>
                  </a:schemeClr>
                </a:solidFill>
                <a:latin typeface="+mn-lt"/>
                <a:ea typeface="+mn-ea"/>
                <a:cs typeface="+mn-cs"/>
              </a:defRPr>
            </a:pPr>
            <a:r>
              <a:rPr lang="en-US" sz="1600" dirty="0"/>
              <a:t>Competition type wise Cards</a:t>
            </a:r>
            <a:r>
              <a:rPr lang="en-US" sz="1600" baseline="0" dirty="0"/>
              <a:t> count and percentage.</a:t>
            </a:r>
            <a:endParaRPr lang="en-US" sz="1600" dirty="0"/>
          </a:p>
        </c:rich>
      </c:tx>
      <c:layout>
        <c:manualLayout>
          <c:xMode val="edge"/>
          <c:yMode val="edge"/>
          <c:x val="0.21392543977089321"/>
          <c:y val="4.0420368874279581E-3"/>
        </c:manualLayout>
      </c:layout>
      <c:overlay val="0"/>
      <c:spPr>
        <a:noFill/>
        <a:ln>
          <a:noFill/>
        </a:ln>
        <a:effectLst/>
      </c:spPr>
      <c:txPr>
        <a:bodyPr rot="0" spcFirstLastPara="1" vertOverflow="ellipsis" vert="horz" wrap="square" anchor="ctr" anchorCtr="1"/>
        <a:lstStyle/>
        <a:p>
          <a:pPr algn="ct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c:spPr>
        <c:dLbl>
          <c:idx val="0"/>
          <c:layout>
            <c:manualLayout>
              <c:x val="1.3888888888888888E-2"/>
              <c:y val="-0.11574074074074074"/>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254000" sx="102000" sy="102000" algn="ctr" rotWithShape="0">
              <a:prstClr val="black">
                <a:alpha val="20000"/>
              </a:prstClr>
            </a:outerShdw>
          </a:effectLst>
        </c:spPr>
        <c:dLbl>
          <c:idx val="0"/>
          <c:layout>
            <c:manualLayout>
              <c:x val="-4.4444444444444446E-2"/>
              <c:y val="-9.7222222222222224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3"/>
        <c:spPr>
          <a:solidFill>
            <a:schemeClr val="accent1"/>
          </a:solidFill>
          <a:ln>
            <a:noFill/>
          </a:ln>
          <a:effectLst>
            <a:outerShdw blurRad="254000" sx="102000" sy="102000" algn="ctr" rotWithShape="0">
              <a:prstClr val="black">
                <a:alpha val="20000"/>
              </a:prstClr>
            </a:outerShdw>
          </a:effectLst>
        </c:spPr>
        <c:dLbl>
          <c:idx val="0"/>
          <c:layout>
            <c:manualLayout>
              <c:x val="-5.5555555555555552E-2"/>
              <c:y val="-3.7037037037037035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a:outerShdw blurRad="254000" sx="102000" sy="102000" algn="ctr" rotWithShape="0">
              <a:prstClr val="black">
                <a:alpha val="20000"/>
              </a:prstClr>
            </a:outerShdw>
          </a:effectLst>
        </c:spPr>
      </c:pivotFmt>
      <c:pivotFmt>
        <c:idx val="5"/>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254000" sx="102000" sy="102000" algn="ctr" rotWithShape="0">
              <a:prstClr val="black">
                <a:alpha val="20000"/>
              </a:prstClr>
            </a:outerShdw>
          </a:effectLst>
        </c:spPr>
      </c:pivotFmt>
      <c:pivotFmt>
        <c:idx val="7"/>
        <c:spPr>
          <a:solidFill>
            <a:schemeClr val="accent1"/>
          </a:solidFill>
          <a:ln>
            <a:noFill/>
          </a:ln>
          <a:effectLst>
            <a:outerShdw blurRad="254000" sx="102000" sy="102000" algn="ctr" rotWithShape="0">
              <a:prstClr val="black">
                <a:alpha val="20000"/>
              </a:prstClr>
            </a:outerShdw>
          </a:effectLst>
        </c:spPr>
        <c:dLbl>
          <c:idx val="0"/>
          <c:layout>
            <c:manualLayout>
              <c:x val="-5.5555555555555552E-2"/>
              <c:y val="-3.7037037037037035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c:spPr>
        <c:dLbl>
          <c:idx val="0"/>
          <c:layout>
            <c:manualLayout>
              <c:x val="-4.4444444444444446E-2"/>
              <c:y val="-9.7222222222222224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a:outerShdw blurRad="254000" sx="102000" sy="102000" algn="ctr" rotWithShape="0">
              <a:prstClr val="black">
                <a:alpha val="20000"/>
              </a:prstClr>
            </a:outerShdw>
          </a:effectLst>
        </c:spPr>
        <c:dLbl>
          <c:idx val="0"/>
          <c:layout>
            <c:manualLayout>
              <c:x val="1.3888888888888888E-2"/>
              <c:y val="-0.11574074074074074"/>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outerShdw blurRad="254000" sx="102000" sy="102000" algn="ctr" rotWithShape="0">
              <a:prstClr val="black">
                <a:alpha val="20000"/>
              </a:prstClr>
            </a:outerShdw>
          </a:effectLst>
        </c:spPr>
      </c:pivotFmt>
      <c:pivotFmt>
        <c:idx val="12"/>
        <c:spPr>
          <a:solidFill>
            <a:schemeClr val="accent1"/>
          </a:solidFill>
          <a:ln>
            <a:noFill/>
          </a:ln>
          <a:effectLst>
            <a:outerShdw blurRad="254000" sx="102000" sy="102000" algn="ctr" rotWithShape="0">
              <a:prstClr val="black">
                <a:alpha val="20000"/>
              </a:prstClr>
            </a:outerShdw>
          </a:effectLst>
        </c:spPr>
        <c:dLbl>
          <c:idx val="0"/>
          <c:layout>
            <c:manualLayout>
              <c:x val="-5.5555555555555552E-2"/>
              <c:y val="-3.7037037037037035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a:outerShdw blurRad="254000" sx="102000" sy="102000" algn="ctr" rotWithShape="0">
              <a:prstClr val="black">
                <a:alpha val="20000"/>
              </a:prstClr>
            </a:outerShdw>
          </a:effectLst>
        </c:spPr>
        <c:dLbl>
          <c:idx val="0"/>
          <c:layout>
            <c:manualLayout>
              <c:x val="-4.4444444444444446E-2"/>
              <c:y val="-9.7222222222222224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a:outerShdw blurRad="254000" sx="102000" sy="102000" algn="ctr" rotWithShape="0">
              <a:prstClr val="black">
                <a:alpha val="20000"/>
              </a:prstClr>
            </a:outerShdw>
          </a:effectLst>
        </c:spPr>
        <c:dLbl>
          <c:idx val="0"/>
          <c:layout>
            <c:manualLayout>
              <c:x val="1.3888888888888888E-2"/>
              <c:y val="-0.11574074074074074"/>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7.6989463294547422E-2"/>
          <c:y val="0.18581077328530923"/>
          <c:w val="0.43494785200002967"/>
          <c:h val="0.7818544126217295"/>
        </c:manualLayout>
      </c:layout>
      <c:doughnutChart>
        <c:varyColors val="1"/>
        <c:ser>
          <c:idx val="0"/>
          <c:order val="0"/>
          <c:tx>
            <c:strRef>
              <c:f>Sheet5!$B$3</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F3D-40B1-A9BA-4C580D1102EB}"/>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F3D-40B1-A9BA-4C580D1102EB}"/>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F3D-40B1-A9BA-4C580D1102EB}"/>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BF3D-40B1-A9BA-4C580D1102EB}"/>
              </c:ext>
            </c:extLst>
          </c:dPt>
          <c:dLbls>
            <c:dLbl>
              <c:idx val="1"/>
              <c:layout>
                <c:manualLayout>
                  <c:x val="-5.5555555555555552E-2"/>
                  <c:y val="-3.7037037037037035E-2"/>
                </c:manualLayout>
              </c:layou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F3D-40B1-A9BA-4C580D1102EB}"/>
                </c:ext>
              </c:extLst>
            </c:dLbl>
            <c:dLbl>
              <c:idx val="2"/>
              <c:layout>
                <c:manualLayout>
                  <c:x val="-4.4444444444444446E-2"/>
                  <c:y val="-9.7222222222222224E-2"/>
                </c:manualLayout>
              </c:layou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F3D-40B1-A9BA-4C580D1102EB}"/>
                </c:ext>
              </c:extLst>
            </c:dLbl>
            <c:dLbl>
              <c:idx val="3"/>
              <c:layout>
                <c:manualLayout>
                  <c:x val="1.3888888888888888E-2"/>
                  <c:y val="-0.11574074074074074"/>
                </c:manualLayout>
              </c:layou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F3D-40B1-A9BA-4C580D1102EB}"/>
                </c:ext>
              </c:extLst>
            </c:dLbl>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Sheet5!$A$4:$A$8</c:f>
              <c:strCache>
                <c:ptCount val="4"/>
                <c:pt idx="0">
                  <c:v>domestic_league</c:v>
                </c:pt>
                <c:pt idx="1">
                  <c:v>international_cup</c:v>
                </c:pt>
                <c:pt idx="2">
                  <c:v>domestic_cup</c:v>
                </c:pt>
                <c:pt idx="3">
                  <c:v>other</c:v>
                </c:pt>
              </c:strCache>
            </c:strRef>
          </c:cat>
          <c:val>
            <c:numRef>
              <c:f>Sheet5!$B$4:$B$8</c:f>
              <c:numCache>
                <c:formatCode>General</c:formatCode>
                <c:ptCount val="4"/>
                <c:pt idx="0">
                  <c:v>426</c:v>
                </c:pt>
                <c:pt idx="1">
                  <c:v>47</c:v>
                </c:pt>
                <c:pt idx="2">
                  <c:v>37</c:v>
                </c:pt>
                <c:pt idx="3">
                  <c:v>1</c:v>
                </c:pt>
              </c:numCache>
            </c:numRef>
          </c:val>
          <c:extLst>
            <c:ext xmlns:c16="http://schemas.microsoft.com/office/drawing/2014/chart" uri="{C3380CC4-5D6E-409C-BE32-E72D297353CC}">
              <c16:uniqueId val="{00000008-BF3D-40B1-A9BA-4C580D1102EB}"/>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55531893945822763"/>
          <c:y val="0.30550571557418993"/>
          <c:w val="0.39076973397475778"/>
          <c:h val="0.50672784210693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omments/modernComment_10B_7B06A3D0.xml><?xml version="1.0" encoding="utf-8"?>
<p188:cmLst xmlns:a="http://schemas.openxmlformats.org/drawingml/2006/main" xmlns:r="http://schemas.openxmlformats.org/officeDocument/2006/relationships" xmlns:p188="http://schemas.microsoft.com/office/powerpoint/2018/8/main">
  <p188:cm id="{6260B015-337B-4975-923B-B0EF3B55B3AA}" authorId="{0CF0BDDD-07A0-11C8-5BA0-D22B8191C828}" created="2024-04-30T06:43:43.590">
    <ac:txMkLst xmlns:ac="http://schemas.microsoft.com/office/drawing/2013/main/command">
      <pc:docMk xmlns:pc="http://schemas.microsoft.com/office/powerpoint/2013/main/command"/>
      <pc:sldMk xmlns:pc="http://schemas.microsoft.com/office/powerpoint/2013/main/command" cId="2064032720" sldId="267"/>
      <ac:spMk id="7" creationId="{04ED9029-D28A-8FA0-0498-785DC8FE4D66}"/>
      <ac:txMk cp="0" len="24">
        <ac:context len="25" hash="2039340338"/>
      </ac:txMk>
    </ac:txMkLst>
    <p188:replyLst/>
    <p188:txBody>
      <a:bodyPr/>
      <a:lstStyle/>
      <a:p>
        <a:r>
          <a:rPr lang="en-IN"/>
          <a:t>Link here your dashboard where this visual is presented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3F2F9D-C5B4-59CE-BE7C-D3B0795C21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FD328B-FFB5-7B38-4E9B-4E971252D1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CDCF66-1D0B-47AE-ABCF-DDBF8CB6C96E}" type="datetimeFigureOut">
              <a:rPr lang="en-US" smtClean="0"/>
              <a:t>10/30/2025</a:t>
            </a:fld>
            <a:endParaRPr lang="en-US"/>
          </a:p>
        </p:txBody>
      </p:sp>
      <p:sp>
        <p:nvSpPr>
          <p:cNvPr id="4" name="Footer Placeholder 3">
            <a:extLst>
              <a:ext uri="{FF2B5EF4-FFF2-40B4-BE49-F238E27FC236}">
                <a16:creationId xmlns:a16="http://schemas.microsoft.com/office/drawing/2014/main" id="{58844BF3-FA17-CE84-7068-A28609D3D9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619B66-9180-AA1C-1A31-65E21D5656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4CAD7F-B6EE-4992-BA11-6288B08FAF2E}" type="slidenum">
              <a:rPr lang="en-US" smtClean="0"/>
              <a:t>‹#›</a:t>
            </a:fld>
            <a:endParaRPr lang="en-US"/>
          </a:p>
        </p:txBody>
      </p:sp>
    </p:spTree>
    <p:extLst>
      <p:ext uri="{BB962C8B-B14F-4D97-AF65-F5344CB8AC3E}">
        <p14:creationId xmlns:p14="http://schemas.microsoft.com/office/powerpoint/2010/main" val="31287897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493026-B3CC-4742-8494-9A5DC4319FF0}" type="datetimeFigureOut">
              <a:rPr lang="en-US" smtClean="0"/>
              <a:t>10/30/2025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FF1AC-97C7-4A0C-B568-280BB13F5F19}" type="slidenum">
              <a:rPr lang="en-US" smtClean="0"/>
              <a:t>‹#›</a:t>
            </a:fld>
            <a:endParaRPr lang="en-US"/>
          </a:p>
        </p:txBody>
      </p:sp>
    </p:spTree>
    <p:extLst>
      <p:ext uri="{BB962C8B-B14F-4D97-AF65-F5344CB8AC3E}">
        <p14:creationId xmlns:p14="http://schemas.microsoft.com/office/powerpoint/2010/main" val="30697721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FF1AC-97C7-4A0C-B568-280BB13F5F19}" type="slidenum">
              <a:rPr lang="en-US" smtClean="0"/>
              <a:t>7</a:t>
            </a:fld>
            <a:endParaRPr lang="en-US"/>
          </a:p>
        </p:txBody>
      </p:sp>
    </p:spTree>
    <p:extLst>
      <p:ext uri="{BB962C8B-B14F-4D97-AF65-F5344CB8AC3E}">
        <p14:creationId xmlns:p14="http://schemas.microsoft.com/office/powerpoint/2010/main" val="102898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FF1AC-97C7-4A0C-B568-280BB13F5F19}" type="slidenum">
              <a:rPr lang="en-US" smtClean="0"/>
              <a:t>9</a:t>
            </a:fld>
            <a:endParaRPr lang="en-US"/>
          </a:p>
        </p:txBody>
      </p:sp>
    </p:spTree>
    <p:extLst>
      <p:ext uri="{BB962C8B-B14F-4D97-AF65-F5344CB8AC3E}">
        <p14:creationId xmlns:p14="http://schemas.microsoft.com/office/powerpoint/2010/main" val="382010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FF1AC-97C7-4A0C-B568-280BB13F5F19}" type="slidenum">
              <a:rPr lang="en-US" smtClean="0"/>
              <a:t>10</a:t>
            </a:fld>
            <a:endParaRPr lang="en-US"/>
          </a:p>
        </p:txBody>
      </p:sp>
    </p:spTree>
    <p:extLst>
      <p:ext uri="{BB962C8B-B14F-4D97-AF65-F5344CB8AC3E}">
        <p14:creationId xmlns:p14="http://schemas.microsoft.com/office/powerpoint/2010/main" val="2278235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ADAC-133D-B81B-7027-0FC9EFAC69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0746F4-F72D-5ED0-553D-F2F7CCE23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5C1E19-8AE0-1F57-5D39-5EED45279A85}"/>
              </a:ext>
            </a:extLst>
          </p:cNvPr>
          <p:cNvSpPr>
            <a:spLocks noGrp="1"/>
          </p:cNvSpPr>
          <p:nvPr>
            <p:ph type="dt" sz="half" idx="10"/>
          </p:nvPr>
        </p:nvSpPr>
        <p:spPr/>
        <p:txBody>
          <a:bodyPr/>
          <a:lstStyle/>
          <a:p>
            <a:fld id="{59D61AA8-BC96-460B-98CA-929CDACCFA1D}" type="datetime1">
              <a:rPr lang="en-US" smtClean="0"/>
              <a:t>10/30/2025</a:t>
            </a:fld>
            <a:endParaRPr lang="en-US" dirty="0"/>
          </a:p>
        </p:txBody>
      </p:sp>
      <p:sp>
        <p:nvSpPr>
          <p:cNvPr id="5" name="Footer Placeholder 4">
            <a:extLst>
              <a:ext uri="{FF2B5EF4-FFF2-40B4-BE49-F238E27FC236}">
                <a16:creationId xmlns:a16="http://schemas.microsoft.com/office/drawing/2014/main" id="{DAD79771-F823-9435-7714-7878FD0A1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34B48-BC56-60E1-214B-CE4585CB93C2}"/>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76180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0318-A6BE-CB27-2C5F-E6DC1794F4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8E1271-8A5A-0C9A-A68F-4115B630A7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BB41DE-9CEE-F8D9-7D75-17ACF4B302A2}"/>
              </a:ext>
            </a:extLst>
          </p:cNvPr>
          <p:cNvSpPr>
            <a:spLocks noGrp="1"/>
          </p:cNvSpPr>
          <p:nvPr>
            <p:ph type="dt" sz="half" idx="10"/>
          </p:nvPr>
        </p:nvSpPr>
        <p:spPr/>
        <p:txBody>
          <a:bodyPr/>
          <a:lstStyle/>
          <a:p>
            <a:fld id="{D5E8AFAD-CD1F-4EE2-B830-49E99933C10D}" type="datetime1">
              <a:rPr lang="en-US" smtClean="0"/>
              <a:t>10/30/2025</a:t>
            </a:fld>
            <a:endParaRPr lang="en-US"/>
          </a:p>
        </p:txBody>
      </p:sp>
      <p:sp>
        <p:nvSpPr>
          <p:cNvPr id="5" name="Footer Placeholder 4">
            <a:extLst>
              <a:ext uri="{FF2B5EF4-FFF2-40B4-BE49-F238E27FC236}">
                <a16:creationId xmlns:a16="http://schemas.microsoft.com/office/drawing/2014/main" id="{DF428FA6-F528-65D7-E219-6756E1880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AEC64-D001-7589-5B12-423C698CADEB}"/>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83231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540ACE-E0DE-42E8-ED7A-F76B6216E8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217DCB-14B2-132D-2672-A5C615AE3B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32EC68-9DC4-BA20-CBCE-3E0764ED255C}"/>
              </a:ext>
            </a:extLst>
          </p:cNvPr>
          <p:cNvSpPr>
            <a:spLocks noGrp="1"/>
          </p:cNvSpPr>
          <p:nvPr>
            <p:ph type="dt" sz="half" idx="10"/>
          </p:nvPr>
        </p:nvSpPr>
        <p:spPr/>
        <p:txBody>
          <a:bodyPr/>
          <a:lstStyle/>
          <a:p>
            <a:fld id="{52BC64F0-0DD7-410E-A1ED-E7AFE825CC88}" type="datetime1">
              <a:rPr lang="en-US" smtClean="0"/>
              <a:t>10/30/2025</a:t>
            </a:fld>
            <a:endParaRPr lang="en-US" dirty="0"/>
          </a:p>
        </p:txBody>
      </p:sp>
      <p:sp>
        <p:nvSpPr>
          <p:cNvPr id="5" name="Footer Placeholder 4">
            <a:extLst>
              <a:ext uri="{FF2B5EF4-FFF2-40B4-BE49-F238E27FC236}">
                <a16:creationId xmlns:a16="http://schemas.microsoft.com/office/drawing/2014/main" id="{774B0A25-F302-1EA9-4F50-0891E95E80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DAE57E-6558-ACF5-1656-14DBA533B033}"/>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99215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3C0-9E8B-DCDD-D129-E8D3E61050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734648-4357-FE3A-774D-ABE061CADA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ACFEF6-2A82-D532-69EA-2C124FB60078}"/>
              </a:ext>
            </a:extLst>
          </p:cNvPr>
          <p:cNvSpPr>
            <a:spLocks noGrp="1"/>
          </p:cNvSpPr>
          <p:nvPr>
            <p:ph type="dt" sz="half" idx="10"/>
          </p:nvPr>
        </p:nvSpPr>
        <p:spPr/>
        <p:txBody>
          <a:bodyPr/>
          <a:lstStyle/>
          <a:p>
            <a:fld id="{19FAAD18-1693-401A-81A4-055F194738CD}" type="datetime1">
              <a:rPr lang="en-US" smtClean="0"/>
              <a:t>10/30/2025</a:t>
            </a:fld>
            <a:endParaRPr lang="en-US"/>
          </a:p>
        </p:txBody>
      </p:sp>
      <p:sp>
        <p:nvSpPr>
          <p:cNvPr id="5" name="Footer Placeholder 4">
            <a:extLst>
              <a:ext uri="{FF2B5EF4-FFF2-40B4-BE49-F238E27FC236}">
                <a16:creationId xmlns:a16="http://schemas.microsoft.com/office/drawing/2014/main" id="{D34456DD-2D0F-18A5-E0E5-3D21E7287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3F4EC-482A-5E6B-F4C6-3CDD0C377DCC}"/>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552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EF9D6-D63A-A8A9-056C-746D24DD4D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5521D1-20A0-B890-261D-A877BC18FF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51DCC9-FFB7-83A7-0B4E-52594A4F704A}"/>
              </a:ext>
            </a:extLst>
          </p:cNvPr>
          <p:cNvSpPr>
            <a:spLocks noGrp="1"/>
          </p:cNvSpPr>
          <p:nvPr>
            <p:ph type="dt" sz="half" idx="10"/>
          </p:nvPr>
        </p:nvSpPr>
        <p:spPr/>
        <p:txBody>
          <a:bodyPr/>
          <a:lstStyle/>
          <a:p>
            <a:fld id="{C152D761-1931-49C4-BDC5-6626B2B9DA87}" type="datetime1">
              <a:rPr lang="en-US" smtClean="0"/>
              <a:t>10/30/2025</a:t>
            </a:fld>
            <a:endParaRPr lang="en-US" dirty="0"/>
          </a:p>
        </p:txBody>
      </p:sp>
      <p:sp>
        <p:nvSpPr>
          <p:cNvPr id="5" name="Footer Placeholder 4">
            <a:extLst>
              <a:ext uri="{FF2B5EF4-FFF2-40B4-BE49-F238E27FC236}">
                <a16:creationId xmlns:a16="http://schemas.microsoft.com/office/drawing/2014/main" id="{4B3AD9C2-E68A-7E58-A89C-203484EDA7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F2A7BF-B438-E560-D963-EB9AB46EB70B}"/>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76753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EEDD-E152-ED08-8326-7D511762C4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30DE3D-C836-D1A5-D626-46767F7E87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45BEDA1-A44B-E394-7C5A-9D07EFD4A8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EB81E0-9E14-6639-6240-A04E54BB6744}"/>
              </a:ext>
            </a:extLst>
          </p:cNvPr>
          <p:cNvSpPr>
            <a:spLocks noGrp="1"/>
          </p:cNvSpPr>
          <p:nvPr>
            <p:ph type="dt" sz="half" idx="10"/>
          </p:nvPr>
        </p:nvSpPr>
        <p:spPr/>
        <p:txBody>
          <a:bodyPr/>
          <a:lstStyle/>
          <a:p>
            <a:fld id="{402274EA-C550-4003-A520-69BF3CBE8C34}" type="datetime1">
              <a:rPr lang="en-US" smtClean="0"/>
              <a:t>10/30/2025</a:t>
            </a:fld>
            <a:endParaRPr lang="en-US" dirty="0"/>
          </a:p>
        </p:txBody>
      </p:sp>
      <p:sp>
        <p:nvSpPr>
          <p:cNvPr id="6" name="Footer Placeholder 5">
            <a:extLst>
              <a:ext uri="{FF2B5EF4-FFF2-40B4-BE49-F238E27FC236}">
                <a16:creationId xmlns:a16="http://schemas.microsoft.com/office/drawing/2014/main" id="{98FC5D88-6760-DAA0-BA57-64911B1FD5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EE5DD5-E624-5C5A-7CF2-88DDE907D8C6}"/>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116929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6B0D-2384-F026-2FCE-103601955FC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4A232D-95F9-7731-52A8-A1958CAD98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7D9802-5030-7DB8-ED15-A36E4E1FA9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0EDF069-00B2-3986-7C68-8BA2B1B9F5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C125F3-3CDC-C6B6-676F-CACCCB64FB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4F71ED5-EE73-3EC1-50E0-053B2E3CC33D}"/>
              </a:ext>
            </a:extLst>
          </p:cNvPr>
          <p:cNvSpPr>
            <a:spLocks noGrp="1"/>
          </p:cNvSpPr>
          <p:nvPr>
            <p:ph type="dt" sz="half" idx="10"/>
          </p:nvPr>
        </p:nvSpPr>
        <p:spPr/>
        <p:txBody>
          <a:bodyPr/>
          <a:lstStyle/>
          <a:p>
            <a:fld id="{4650D6CD-B059-4215-93DA-98D6F18F4A08}" type="datetime1">
              <a:rPr lang="en-US" smtClean="0"/>
              <a:t>10/30/2025</a:t>
            </a:fld>
            <a:endParaRPr lang="en-US" dirty="0"/>
          </a:p>
        </p:txBody>
      </p:sp>
      <p:sp>
        <p:nvSpPr>
          <p:cNvPr id="8" name="Footer Placeholder 7">
            <a:extLst>
              <a:ext uri="{FF2B5EF4-FFF2-40B4-BE49-F238E27FC236}">
                <a16:creationId xmlns:a16="http://schemas.microsoft.com/office/drawing/2014/main" id="{FE2DE0E4-F1AA-9E24-BE67-6B629112DF4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91F37F5-27C8-22A6-193A-643DC1FA94C8}"/>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318650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FFAC-5A97-4B5B-D6BA-58DFC30646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65DF82-D217-FBC0-8D54-FD0F04A40420}"/>
              </a:ext>
            </a:extLst>
          </p:cNvPr>
          <p:cNvSpPr>
            <a:spLocks noGrp="1"/>
          </p:cNvSpPr>
          <p:nvPr>
            <p:ph type="dt" sz="half" idx="10"/>
          </p:nvPr>
        </p:nvSpPr>
        <p:spPr/>
        <p:txBody>
          <a:bodyPr/>
          <a:lstStyle/>
          <a:p>
            <a:fld id="{4E78FD73-6282-4BB5-ACA1-E89070650E58}" type="datetime1">
              <a:rPr lang="en-US" smtClean="0"/>
              <a:t>10/30/2025</a:t>
            </a:fld>
            <a:endParaRPr lang="en-US"/>
          </a:p>
        </p:txBody>
      </p:sp>
      <p:sp>
        <p:nvSpPr>
          <p:cNvPr id="4" name="Footer Placeholder 3">
            <a:extLst>
              <a:ext uri="{FF2B5EF4-FFF2-40B4-BE49-F238E27FC236}">
                <a16:creationId xmlns:a16="http://schemas.microsoft.com/office/drawing/2014/main" id="{B8750F13-88B6-4F61-B572-940E916316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526306-D7D1-3800-6CA6-292BE81FF1A6}"/>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77093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A706DD-7AF4-7831-E293-F915DE0CFBD9}"/>
              </a:ext>
            </a:extLst>
          </p:cNvPr>
          <p:cNvSpPr>
            <a:spLocks noGrp="1"/>
          </p:cNvSpPr>
          <p:nvPr>
            <p:ph type="dt" sz="half" idx="10"/>
          </p:nvPr>
        </p:nvSpPr>
        <p:spPr/>
        <p:txBody>
          <a:bodyPr/>
          <a:lstStyle/>
          <a:p>
            <a:fld id="{1F88651B-96D9-46CE-B092-0B3A94695359}" type="datetime1">
              <a:rPr lang="en-US" smtClean="0"/>
              <a:t>10/30/2025</a:t>
            </a:fld>
            <a:endParaRPr lang="en-US"/>
          </a:p>
        </p:txBody>
      </p:sp>
      <p:sp>
        <p:nvSpPr>
          <p:cNvPr id="3" name="Footer Placeholder 2">
            <a:extLst>
              <a:ext uri="{FF2B5EF4-FFF2-40B4-BE49-F238E27FC236}">
                <a16:creationId xmlns:a16="http://schemas.microsoft.com/office/drawing/2014/main" id="{CAC9B536-630B-98C8-D337-EE15F4D98B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37C952A-5E1D-F48E-B73E-18D7166C5087}"/>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318199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7DBD-3FA8-9996-DA67-8B70EEA209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69AACD-0AE3-0C1F-C724-FC2826D81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AF83F4-5E41-5F32-FA35-B0C12F5D9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6AE4A3-65AC-2982-D866-686038C3C147}"/>
              </a:ext>
            </a:extLst>
          </p:cNvPr>
          <p:cNvSpPr>
            <a:spLocks noGrp="1"/>
          </p:cNvSpPr>
          <p:nvPr>
            <p:ph type="dt" sz="half" idx="10"/>
          </p:nvPr>
        </p:nvSpPr>
        <p:spPr/>
        <p:txBody>
          <a:bodyPr/>
          <a:lstStyle/>
          <a:p>
            <a:fld id="{B90B72C0-422F-4730-85D0-9BEA9AD9185E}" type="datetime1">
              <a:rPr lang="en-US" smtClean="0"/>
              <a:t>10/30/2025</a:t>
            </a:fld>
            <a:endParaRPr lang="en-US" dirty="0"/>
          </a:p>
        </p:txBody>
      </p:sp>
      <p:sp>
        <p:nvSpPr>
          <p:cNvPr id="6" name="Footer Placeholder 5">
            <a:extLst>
              <a:ext uri="{FF2B5EF4-FFF2-40B4-BE49-F238E27FC236}">
                <a16:creationId xmlns:a16="http://schemas.microsoft.com/office/drawing/2014/main" id="{C85AF354-CED8-7860-11E5-17AC135CEF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8CB1244-FF1A-C3F3-4837-F7A700C4CC01}"/>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82325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BC79-0556-A4C3-DCCA-27CBB5D8E8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FCEEEE-8DC5-C1FA-EFC7-724185D42D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3DD68C-C135-14B0-EE5F-D4B505CEC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E01111-7491-B147-FE1E-72A8E244110D}"/>
              </a:ext>
            </a:extLst>
          </p:cNvPr>
          <p:cNvSpPr>
            <a:spLocks noGrp="1"/>
          </p:cNvSpPr>
          <p:nvPr>
            <p:ph type="dt" sz="half" idx="10"/>
          </p:nvPr>
        </p:nvSpPr>
        <p:spPr/>
        <p:txBody>
          <a:bodyPr/>
          <a:lstStyle/>
          <a:p>
            <a:fld id="{89093573-61C9-43B5-A7BB-3CEFFCD2CC0A}" type="datetime1">
              <a:rPr lang="en-US" smtClean="0"/>
              <a:t>10/30/2025</a:t>
            </a:fld>
            <a:endParaRPr lang="en-US" dirty="0"/>
          </a:p>
        </p:txBody>
      </p:sp>
      <p:sp>
        <p:nvSpPr>
          <p:cNvPr id="6" name="Footer Placeholder 5">
            <a:extLst>
              <a:ext uri="{FF2B5EF4-FFF2-40B4-BE49-F238E27FC236}">
                <a16:creationId xmlns:a16="http://schemas.microsoft.com/office/drawing/2014/main" id="{1DE18087-71B4-75D6-4F25-E003644B9D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34E041C-54B2-E98D-2980-C5A5BE629E6C}"/>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099243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1B79BA-29C8-5A09-D239-5BE7A7FFC0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269EE5-3869-1212-7961-2999D8965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140983-8727-1412-DE80-62BCE1795B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E6634A5-1375-42B7-A36D-BA8EC897A2CF}" type="datetime1">
              <a:rPr lang="en-US" smtClean="0"/>
              <a:t>10/30/2025</a:t>
            </a:fld>
            <a:endParaRPr lang="en-US" dirty="0"/>
          </a:p>
        </p:txBody>
      </p:sp>
      <p:sp>
        <p:nvSpPr>
          <p:cNvPr id="5" name="Footer Placeholder 4">
            <a:extLst>
              <a:ext uri="{FF2B5EF4-FFF2-40B4-BE49-F238E27FC236}">
                <a16:creationId xmlns:a16="http://schemas.microsoft.com/office/drawing/2014/main" id="{28BC1A1B-79CC-EB9C-9015-046803B930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764CEA4F-6A93-0F96-CA08-F279B2740A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50206535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B_7B06A3D0.xm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CCB2C-B9F1-1027-472E-D21F96154751}"/>
              </a:ext>
            </a:extLst>
          </p:cNvPr>
          <p:cNvSpPr>
            <a:spLocks noGrp="1"/>
          </p:cNvSpPr>
          <p:nvPr>
            <p:ph type="ctrTitle"/>
          </p:nvPr>
        </p:nvSpPr>
        <p:spPr>
          <a:xfrm>
            <a:off x="7302499" y="5348069"/>
            <a:ext cx="4889501" cy="1509931"/>
          </a:xfrm>
        </p:spPr>
        <p:txBody>
          <a:bodyPr anchor="ctr">
            <a:normAutofit fontScale="90000"/>
          </a:bodyPr>
          <a:lstStyle/>
          <a:p>
            <a:pPr>
              <a:lnSpc>
                <a:spcPct val="90000"/>
              </a:lnSpc>
            </a:pPr>
            <a:r>
              <a:rPr lang="en-US" sz="4400" dirty="0">
                <a:cs typeface="Arial" panose="020B0604020202020204" pitchFamily="34" charset="0"/>
              </a:rPr>
              <a:t>Capstone Project : Football Data Analysis</a:t>
            </a:r>
          </a:p>
        </p:txBody>
      </p:sp>
      <p:sp>
        <p:nvSpPr>
          <p:cNvPr id="3" name="Subtitle 2">
            <a:extLst>
              <a:ext uri="{FF2B5EF4-FFF2-40B4-BE49-F238E27FC236}">
                <a16:creationId xmlns:a16="http://schemas.microsoft.com/office/drawing/2014/main" id="{EA811F65-13A0-CBA8-8343-BED76633FF3D}"/>
              </a:ext>
            </a:extLst>
          </p:cNvPr>
          <p:cNvSpPr>
            <a:spLocks noGrp="1"/>
          </p:cNvSpPr>
          <p:nvPr>
            <p:ph type="subTitle" idx="1"/>
          </p:nvPr>
        </p:nvSpPr>
        <p:spPr>
          <a:xfrm>
            <a:off x="465392" y="-190500"/>
            <a:ext cx="5186108" cy="828675"/>
          </a:xfrm>
        </p:spPr>
        <p:txBody>
          <a:bodyPr anchor="b" anchorCtr="0">
            <a:normAutofit/>
          </a:bodyPr>
          <a:lstStyle/>
          <a:p>
            <a:pPr>
              <a:lnSpc>
                <a:spcPct val="100000"/>
              </a:lnSpc>
            </a:pPr>
            <a:r>
              <a:rPr lang="en-US" sz="3000" b="1" dirty="0">
                <a:latin typeface="+mj-lt"/>
                <a:cs typeface="Arial" panose="020B0604020202020204" pitchFamily="34" charset="0"/>
              </a:rPr>
              <a:t>Name: </a:t>
            </a:r>
            <a:r>
              <a:rPr lang="en-US" sz="3000" dirty="0">
                <a:cs typeface="Arial" panose="020B0604020202020204" pitchFamily="34" charset="0"/>
              </a:rPr>
              <a:t>Ankush Chowdhury.</a:t>
            </a:r>
          </a:p>
        </p:txBody>
      </p:sp>
      <p:sp>
        <p:nvSpPr>
          <p:cNvPr id="6" name="Slide Number Placeholder 5">
            <a:extLst>
              <a:ext uri="{FF2B5EF4-FFF2-40B4-BE49-F238E27FC236}">
                <a16:creationId xmlns:a16="http://schemas.microsoft.com/office/drawing/2014/main" id="{29011D31-C950-F4B9-D9A7-0451F7161175}"/>
              </a:ext>
            </a:extLst>
          </p:cNvPr>
          <p:cNvSpPr>
            <a:spLocks noGrp="1"/>
          </p:cNvSpPr>
          <p:nvPr>
            <p:ph type="sldNum" sz="quarter" idx="12"/>
          </p:nvPr>
        </p:nvSpPr>
        <p:spPr/>
        <p:txBody>
          <a:bodyPr/>
          <a:lstStyle/>
          <a:p>
            <a:fld id="{B4A918BC-4D43-4B42-B3C0-E7EBE25E6AF0}" type="slidenum">
              <a:rPr lang="en-US" smtClean="0">
                <a:latin typeface="Arial" panose="020B0604020202020204" pitchFamily="34" charset="0"/>
                <a:cs typeface="Arial" panose="020B0604020202020204" pitchFamily="34" charset="0"/>
              </a:rPr>
              <a:t>1</a:t>
            </a:fld>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EAC9BC2-04DD-45AE-05C0-6270FAD581C5}"/>
              </a:ext>
            </a:extLst>
          </p:cNvPr>
          <p:cNvSpPr txBox="1"/>
          <p:nvPr/>
        </p:nvSpPr>
        <p:spPr>
          <a:xfrm flipH="1">
            <a:off x="114300" y="5348069"/>
            <a:ext cx="1917700" cy="1754326"/>
          </a:xfrm>
          <a:prstGeom prst="rect">
            <a:avLst/>
          </a:prstGeom>
          <a:noFill/>
        </p:spPr>
        <p:txBody>
          <a:bodyPr wrap="square" rtlCol="0">
            <a:spAutoFit/>
          </a:bodyPr>
          <a:lstStyle/>
          <a:p>
            <a:pPr>
              <a:lnSpc>
                <a:spcPct val="100000"/>
              </a:lnSpc>
            </a:pPr>
            <a:r>
              <a:rPr lang="en-US" sz="1800" b="1" dirty="0">
                <a:latin typeface="+mj-lt"/>
                <a:cs typeface="Arial" panose="020B0604020202020204" pitchFamily="34" charset="0"/>
              </a:rPr>
              <a:t>Enrolment Number: </a:t>
            </a:r>
            <a:r>
              <a:rPr lang="en-US" sz="1800" i="0" dirty="0">
                <a:effectLst/>
              </a:rPr>
              <a:t>EN12025086232</a:t>
            </a:r>
          </a:p>
          <a:p>
            <a:pPr>
              <a:lnSpc>
                <a:spcPct val="100000"/>
              </a:lnSpc>
            </a:pPr>
            <a:r>
              <a:rPr lang="en-US" sz="1800" b="1" dirty="0">
                <a:latin typeface="+mj-lt"/>
                <a:cs typeface="Arial" panose="020B0604020202020204" pitchFamily="34" charset="0"/>
              </a:rPr>
              <a:t>Batch Code</a:t>
            </a:r>
            <a:r>
              <a:rPr lang="en-US" sz="1800" dirty="0">
                <a:latin typeface="+mj-lt"/>
                <a:cs typeface="Arial" panose="020B0604020202020204" pitchFamily="34" charset="0"/>
              </a:rPr>
              <a:t>: </a:t>
            </a:r>
            <a:r>
              <a:rPr lang="en-US" sz="1800" dirty="0">
                <a:cs typeface="Arial" panose="020B0604020202020204" pitchFamily="34" charset="0"/>
              </a:rPr>
              <a:t>DA47</a:t>
            </a:r>
          </a:p>
          <a:p>
            <a:endParaRPr lang="en-US" dirty="0"/>
          </a:p>
        </p:txBody>
      </p:sp>
      <p:sp>
        <p:nvSpPr>
          <p:cNvPr id="9" name="Subtitle 2">
            <a:extLst>
              <a:ext uri="{FF2B5EF4-FFF2-40B4-BE49-F238E27FC236}">
                <a16:creationId xmlns:a16="http://schemas.microsoft.com/office/drawing/2014/main" id="{64C78763-4352-A2D5-93F5-CA9749B5EEF4}"/>
              </a:ext>
            </a:extLst>
          </p:cNvPr>
          <p:cNvSpPr txBox="1">
            <a:spLocks/>
          </p:cNvSpPr>
          <p:nvPr/>
        </p:nvSpPr>
        <p:spPr>
          <a:xfrm>
            <a:off x="4907281" y="-73025"/>
            <a:ext cx="8110219" cy="711200"/>
          </a:xfrm>
          <a:prstGeom prst="rect">
            <a:avLst/>
          </a:prstGeom>
        </p:spPr>
        <p:txBody>
          <a:bodyPr vert="horz" lIns="91440" tIns="45720" rIns="91440" bIns="45720" rtlCol="0" anchor="b"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000" b="1" dirty="0">
                <a:latin typeface="+mj-lt"/>
                <a:cs typeface="Arial" panose="020B0604020202020204" pitchFamily="34" charset="0"/>
              </a:rPr>
              <a:t>Mentor: </a:t>
            </a:r>
            <a:r>
              <a:rPr lang="en-US" sz="3000" dirty="0">
                <a:latin typeface="+mj-lt"/>
                <a:cs typeface="Arial" panose="020B0604020202020204" pitchFamily="34" charset="0"/>
              </a:rPr>
              <a:t>(</a:t>
            </a:r>
            <a:r>
              <a:rPr lang="en-US" sz="3000" dirty="0">
                <a:cs typeface="Arial" panose="020B0604020202020204" pitchFamily="34" charset="0"/>
              </a:rPr>
              <a:t>Shri) Munna Kumar Pandey.</a:t>
            </a:r>
          </a:p>
        </p:txBody>
      </p:sp>
    </p:spTree>
    <p:extLst>
      <p:ext uri="{BB962C8B-B14F-4D97-AF65-F5344CB8AC3E}">
        <p14:creationId xmlns:p14="http://schemas.microsoft.com/office/powerpoint/2010/main" val="251790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609074-B4EB-FC30-09FF-40960C213974}"/>
              </a:ext>
            </a:extLst>
          </p:cNvPr>
          <p:cNvSpPr txBox="1"/>
          <p:nvPr/>
        </p:nvSpPr>
        <p:spPr>
          <a:xfrm>
            <a:off x="93794" y="662821"/>
            <a:ext cx="8919577" cy="6740307"/>
          </a:xfrm>
          <a:prstGeom prst="rect">
            <a:avLst/>
          </a:prstGeom>
          <a:noFill/>
        </p:spPr>
        <p:txBody>
          <a:bodyPr wrap="square" rtlCol="0">
            <a:spAutoFit/>
          </a:bodyPr>
          <a:lstStyle/>
          <a:p>
            <a:pPr marL="342900" indent="-342900">
              <a:lnSpc>
                <a:spcPct val="150000"/>
              </a:lnSpc>
              <a:buAutoNum type="alphaUcPeriod" startAt="17"/>
            </a:pPr>
            <a:r>
              <a:rPr lang="en-IN" sz="1800" dirty="0">
                <a:cs typeface="Arial" panose="020B0604020202020204" pitchFamily="34" charset="0"/>
              </a:rPr>
              <a:t>Season wise performance of all clubs.</a:t>
            </a:r>
          </a:p>
          <a:p>
            <a:pPr>
              <a:lnSpc>
                <a:spcPct val="150000"/>
              </a:lnSpc>
            </a:pPr>
            <a:endParaRPr lang="en-IN" dirty="0">
              <a:cs typeface="Arial" panose="020B0604020202020204" pitchFamily="34" charset="0"/>
            </a:endParaRPr>
          </a:p>
          <a:p>
            <a:r>
              <a:rPr lang="en-IN" sz="1800" dirty="0">
                <a:cs typeface="Arial" panose="020B0604020202020204" pitchFamily="34" charset="0"/>
              </a:rPr>
              <a:t>Methodology : Dragged Year in columns and sum of goals &amp; sum of assists in rows.</a:t>
            </a:r>
          </a:p>
          <a:p>
            <a:r>
              <a:rPr lang="en-IN" dirty="0">
                <a:cs typeface="Arial" panose="020B0604020202020204" pitchFamily="34" charset="0"/>
              </a:rPr>
              <a:t>Added labels and Selected line chart for proper time series analysis. </a:t>
            </a:r>
          </a:p>
          <a:p>
            <a:endParaRPr lang="en-IN" sz="1800" dirty="0">
              <a:cs typeface="Arial" panose="020B0604020202020204" pitchFamily="34" charset="0"/>
            </a:endParaRPr>
          </a:p>
          <a:p>
            <a:r>
              <a:rPr lang="en-IN" sz="1800" dirty="0">
                <a:cs typeface="Arial" panose="020B0604020202020204" pitchFamily="34" charset="0"/>
              </a:rPr>
              <a:t>Q.   Club Stadiums with most loyal fan base.</a:t>
            </a:r>
          </a:p>
          <a:p>
            <a:endParaRPr lang="en-IN" sz="1800" dirty="0">
              <a:cs typeface="Arial" panose="020B0604020202020204" pitchFamily="34" charset="0"/>
            </a:endParaRPr>
          </a:p>
          <a:p>
            <a:r>
              <a:rPr lang="en-IN" dirty="0">
                <a:cs typeface="Arial" panose="020B0604020202020204" pitchFamily="34" charset="0"/>
              </a:rPr>
              <a:t>Methodology : </a:t>
            </a:r>
            <a:r>
              <a:rPr lang="en-IN" sz="1800" dirty="0">
                <a:cs typeface="Arial" panose="020B0604020202020204" pitchFamily="34" charset="0"/>
              </a:rPr>
              <a:t>Dragged player Stadium in columns and sum of attendance in rows 2 times, made the visual dual axis by synchronizing them.</a:t>
            </a:r>
          </a:p>
          <a:p>
            <a:endParaRPr lang="en-IN" sz="1800" dirty="0">
              <a:cs typeface="Arial" panose="020B0604020202020204" pitchFamily="34" charset="0"/>
            </a:endParaRPr>
          </a:p>
          <a:p>
            <a:pPr marL="342900" indent="-342900">
              <a:buAutoNum type="alphaUcPeriod" startAt="17"/>
            </a:pPr>
            <a:r>
              <a:rPr lang="en-IN" sz="1800" dirty="0">
                <a:cs typeface="Arial" panose="020B0604020202020204" pitchFamily="34" charset="0"/>
              </a:rPr>
              <a:t>Top 10 Clubs with most number of Home goals</a:t>
            </a:r>
          </a:p>
          <a:p>
            <a:endParaRPr lang="en-IN" dirty="0">
              <a:cs typeface="Arial" panose="020B0604020202020204" pitchFamily="34" charset="0"/>
            </a:endParaRPr>
          </a:p>
          <a:p>
            <a:r>
              <a:rPr lang="en-IN" dirty="0">
                <a:cs typeface="Arial" panose="020B0604020202020204" pitchFamily="34" charset="0"/>
              </a:rPr>
              <a:t>Methodology : </a:t>
            </a:r>
            <a:r>
              <a:rPr lang="en-IN" sz="1800" dirty="0">
                <a:cs typeface="Arial" panose="020B0604020202020204" pitchFamily="34" charset="0"/>
              </a:rPr>
              <a:t>Dragged sum of home goals in rows 2 times, Clu</a:t>
            </a:r>
            <a:r>
              <a:rPr lang="en-IN" dirty="0">
                <a:cs typeface="Arial" panose="020B0604020202020204" pitchFamily="34" charset="0"/>
              </a:rPr>
              <a:t>b name in columns, </a:t>
            </a:r>
            <a:r>
              <a:rPr lang="en-IN" sz="1800" dirty="0">
                <a:cs typeface="Arial" panose="020B0604020202020204" pitchFamily="34" charset="0"/>
              </a:rPr>
              <a:t>made the visual dual axis by synchronizing them.</a:t>
            </a:r>
          </a:p>
          <a:p>
            <a:endParaRPr lang="en-IN" sz="1800" dirty="0">
              <a:cs typeface="Arial" panose="020B0604020202020204" pitchFamily="34" charset="0"/>
            </a:endParaRPr>
          </a:p>
          <a:p>
            <a:pPr marL="342900" indent="-342900">
              <a:buAutoNum type="alphaUcPeriod" startAt="17"/>
            </a:pPr>
            <a:r>
              <a:rPr lang="en-IN" sz="1800" dirty="0">
                <a:cs typeface="Arial" panose="020B0604020202020204" pitchFamily="34" charset="0"/>
              </a:rPr>
              <a:t>Top 10 Clubs with most number of  Away goals.</a:t>
            </a:r>
          </a:p>
          <a:p>
            <a:pPr marL="342900" indent="-342900">
              <a:buAutoNum type="alphaUcPeriod" startAt="17"/>
            </a:pPr>
            <a:endParaRPr lang="en-IN" dirty="0">
              <a:cs typeface="Arial" panose="020B0604020202020204" pitchFamily="34" charset="0"/>
            </a:endParaRPr>
          </a:p>
          <a:p>
            <a:r>
              <a:rPr lang="en-IN" dirty="0">
                <a:cs typeface="Arial" panose="020B0604020202020204" pitchFamily="34" charset="0"/>
              </a:rPr>
              <a:t>Methodology : Used same method as previous chart.</a:t>
            </a:r>
          </a:p>
          <a:p>
            <a:endParaRPr lang="en-IN" sz="1800" dirty="0">
              <a:cs typeface="Arial" panose="020B0604020202020204" pitchFamily="34" charset="0"/>
            </a:endParaRPr>
          </a:p>
          <a:p>
            <a:r>
              <a:rPr lang="en-IN" dirty="0">
                <a:cs typeface="Arial" panose="020B0604020202020204" pitchFamily="34" charset="0"/>
              </a:rPr>
              <a:t>Finally, grouped all visuals in Dashboard made from Figma,  Added filters to make the Dashboard dynamic.</a:t>
            </a:r>
            <a:endParaRPr lang="en-IN" sz="1800" dirty="0">
              <a:cs typeface="Arial" panose="020B0604020202020204" pitchFamily="34" charset="0"/>
            </a:endParaRPr>
          </a:p>
          <a:p>
            <a:endParaRPr lang="en-IN" dirty="0">
              <a:cs typeface="Arial" panose="020B0604020202020204" pitchFamily="34" charset="0"/>
            </a:endParaRPr>
          </a:p>
          <a:p>
            <a:endParaRPr lang="en-IN" sz="1800" dirty="0">
              <a:cs typeface="Arial" panose="020B0604020202020204" pitchFamily="34" charset="0"/>
            </a:endParaRPr>
          </a:p>
        </p:txBody>
      </p:sp>
      <p:sp>
        <p:nvSpPr>
          <p:cNvPr id="2" name="Slide Number Placeholder 1">
            <a:extLst>
              <a:ext uri="{FF2B5EF4-FFF2-40B4-BE49-F238E27FC236}">
                <a16:creationId xmlns:a16="http://schemas.microsoft.com/office/drawing/2014/main" id="{FE16079E-E022-68FC-997B-A1232EF81139}"/>
              </a:ext>
            </a:extLst>
          </p:cNvPr>
          <p:cNvSpPr>
            <a:spLocks noGrp="1"/>
          </p:cNvSpPr>
          <p:nvPr>
            <p:ph type="sldNum" sz="quarter" idx="12"/>
          </p:nvPr>
        </p:nvSpPr>
        <p:spPr/>
        <p:txBody>
          <a:bodyPr/>
          <a:lstStyle/>
          <a:p>
            <a:fld id="{B4A918BC-4D43-4B42-B3C0-E7EBE25E6AF0}" type="slidenum">
              <a:rPr lang="en-US" smtClean="0"/>
              <a:t>10</a:t>
            </a:fld>
            <a:endParaRPr lang="en-US"/>
          </a:p>
        </p:txBody>
      </p:sp>
      <p:sp>
        <p:nvSpPr>
          <p:cNvPr id="3" name="TextBox 2">
            <a:extLst>
              <a:ext uri="{FF2B5EF4-FFF2-40B4-BE49-F238E27FC236}">
                <a16:creationId xmlns:a16="http://schemas.microsoft.com/office/drawing/2014/main" id="{36FD5DA0-D8D7-98C2-1E51-2888F3B42019}"/>
              </a:ext>
            </a:extLst>
          </p:cNvPr>
          <p:cNvSpPr txBox="1"/>
          <p:nvPr/>
        </p:nvSpPr>
        <p:spPr>
          <a:xfrm>
            <a:off x="9195414" y="136525"/>
            <a:ext cx="2996586" cy="7017306"/>
          </a:xfrm>
          <a:prstGeom prst="rect">
            <a:avLst/>
          </a:prstGeom>
          <a:noFill/>
        </p:spPr>
        <p:txBody>
          <a:bodyPr wrap="square" rtlCol="0">
            <a:spAutoFit/>
          </a:bodyPr>
          <a:lstStyle/>
          <a:p>
            <a:r>
              <a:rPr lang="en-US" b="1" dirty="0"/>
              <a:t>Observations</a:t>
            </a:r>
            <a:r>
              <a:rPr lang="en-US" dirty="0"/>
              <a:t>:</a:t>
            </a:r>
          </a:p>
          <a:p>
            <a:endParaRPr lang="en-US" dirty="0"/>
          </a:p>
          <a:p>
            <a:pPr marL="285750" indent="-285750">
              <a:buFont typeface="Arial" panose="020B0604020202020204" pitchFamily="34" charset="0"/>
              <a:buChar char="•"/>
            </a:pPr>
            <a:r>
              <a:rPr lang="en-IN" dirty="0"/>
              <a:t>Season-wise, both goals and assists peaked in 2013 and showed a general declining trend towards 2020.</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SIGNAL IDUNA PARK boasts the most loyal fan-base among club stadiums, with over 82 million attendees.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Borussia Dortmund leads the top 10 clubs with the highest number of home goals, scoring 298, also tops the list for away goals, netting 217, making them dominant in both home and away matches.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
        <p:nvSpPr>
          <p:cNvPr id="5" name="Title 1">
            <a:extLst>
              <a:ext uri="{FF2B5EF4-FFF2-40B4-BE49-F238E27FC236}">
                <a16:creationId xmlns:a16="http://schemas.microsoft.com/office/drawing/2014/main" id="{1EA38838-14CC-99CE-226C-12FA82745F32}"/>
              </a:ext>
            </a:extLst>
          </p:cNvPr>
          <p:cNvSpPr txBox="1">
            <a:spLocks/>
          </p:cNvSpPr>
          <p:nvPr/>
        </p:nvSpPr>
        <p:spPr>
          <a:xfrm>
            <a:off x="406201" y="96983"/>
            <a:ext cx="8656519"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ctr"/>
            <a:r>
              <a:rPr lang="en-US" sz="3600" u="sng" dirty="0"/>
              <a:t>Club Performance Analysis </a:t>
            </a:r>
          </a:p>
        </p:txBody>
      </p:sp>
      <p:pic>
        <p:nvPicPr>
          <p:cNvPr id="13" name="Picture 12">
            <a:extLst>
              <a:ext uri="{FF2B5EF4-FFF2-40B4-BE49-F238E27FC236}">
                <a16:creationId xmlns:a16="http://schemas.microsoft.com/office/drawing/2014/main" id="{CEF04FEC-9F52-2D11-187F-2579C076D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 y="662821"/>
            <a:ext cx="9204367" cy="6098196"/>
          </a:xfrm>
          <a:prstGeom prst="rect">
            <a:avLst/>
          </a:prstGeom>
        </p:spPr>
      </p:pic>
    </p:spTree>
    <p:extLst>
      <p:ext uri="{BB962C8B-B14F-4D97-AF65-F5344CB8AC3E}">
        <p14:creationId xmlns:p14="http://schemas.microsoft.com/office/powerpoint/2010/main" val="28262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CB39146-E455-F945-D50C-5F7200729093}"/>
              </a:ext>
            </a:extLst>
          </p:cNvPr>
          <p:cNvSpPr txBox="1"/>
          <p:nvPr/>
        </p:nvSpPr>
        <p:spPr>
          <a:xfrm>
            <a:off x="4624416" y="3655484"/>
            <a:ext cx="4739012" cy="1477328"/>
          </a:xfrm>
          <a:prstGeom prst="rect">
            <a:avLst/>
          </a:prstGeom>
          <a:noFill/>
        </p:spPr>
        <p:txBody>
          <a:bodyPr wrap="square" rtlCol="0">
            <a:spAutoFit/>
          </a:bodyPr>
          <a:lstStyle/>
          <a:p>
            <a:r>
              <a:rPr lang="en-IN" dirty="0"/>
              <a:t>Q. </a:t>
            </a:r>
            <a:r>
              <a:rPr lang="en-IN" sz="1800" dirty="0">
                <a:cs typeface="Arial" panose="020B0604020202020204" pitchFamily="34" charset="0"/>
              </a:rPr>
              <a:t>Referee Strictness over Seasons.</a:t>
            </a:r>
          </a:p>
          <a:p>
            <a:endParaRPr lang="en-US" dirty="0"/>
          </a:p>
          <a:p>
            <a:r>
              <a:rPr lang="en-US" dirty="0"/>
              <a:t>Methodology : Calculated Season wise sum of total cards and total number of games. </a:t>
            </a:r>
          </a:p>
          <a:p>
            <a:r>
              <a:rPr lang="en-US" dirty="0"/>
              <a:t>Plotted the output.</a:t>
            </a:r>
          </a:p>
        </p:txBody>
      </p:sp>
      <p:sp>
        <p:nvSpPr>
          <p:cNvPr id="11" name="TextBox 10">
            <a:extLst>
              <a:ext uri="{FF2B5EF4-FFF2-40B4-BE49-F238E27FC236}">
                <a16:creationId xmlns:a16="http://schemas.microsoft.com/office/drawing/2014/main" id="{A3F205E5-AC30-4A71-8E29-3AD13842D92F}"/>
              </a:ext>
            </a:extLst>
          </p:cNvPr>
          <p:cNvSpPr txBox="1"/>
          <p:nvPr/>
        </p:nvSpPr>
        <p:spPr>
          <a:xfrm>
            <a:off x="4655358" y="805222"/>
            <a:ext cx="4622997" cy="1477328"/>
          </a:xfrm>
          <a:prstGeom prst="rect">
            <a:avLst/>
          </a:prstGeom>
          <a:noFill/>
        </p:spPr>
        <p:txBody>
          <a:bodyPr wrap="square">
            <a:spAutoFit/>
          </a:bodyPr>
          <a:lstStyle/>
          <a:p>
            <a:r>
              <a:rPr lang="en-IN" sz="1800" dirty="0">
                <a:cs typeface="Arial" panose="020B0604020202020204" pitchFamily="34" charset="0"/>
              </a:rPr>
              <a:t>Q. Competition type wise Cards Distribution.</a:t>
            </a:r>
          </a:p>
          <a:p>
            <a:endParaRPr lang="en-IN" dirty="0">
              <a:cs typeface="Arial" panose="020B0604020202020204" pitchFamily="34" charset="0"/>
            </a:endParaRPr>
          </a:p>
          <a:p>
            <a:r>
              <a:rPr lang="en-IN" sz="1800" dirty="0">
                <a:cs typeface="Arial" panose="020B0604020202020204" pitchFamily="34" charset="0"/>
              </a:rPr>
              <a:t>Methodology : Calculated Competition wise count of total cards with pivot table.</a:t>
            </a:r>
          </a:p>
          <a:p>
            <a:r>
              <a:rPr lang="en-IN" sz="1800" dirty="0">
                <a:cs typeface="Arial" panose="020B0604020202020204" pitchFamily="34" charset="0"/>
              </a:rPr>
              <a:t>Plotted the output.</a:t>
            </a:r>
          </a:p>
        </p:txBody>
      </p:sp>
      <p:sp>
        <p:nvSpPr>
          <p:cNvPr id="10" name="TextBox 9">
            <a:extLst>
              <a:ext uri="{FF2B5EF4-FFF2-40B4-BE49-F238E27FC236}">
                <a16:creationId xmlns:a16="http://schemas.microsoft.com/office/drawing/2014/main" id="{407A29D8-4C89-A127-5E95-4ABC1DFA0442}"/>
              </a:ext>
            </a:extLst>
          </p:cNvPr>
          <p:cNvSpPr txBox="1"/>
          <p:nvPr/>
        </p:nvSpPr>
        <p:spPr>
          <a:xfrm>
            <a:off x="163286" y="1124249"/>
            <a:ext cx="4093030" cy="2585323"/>
          </a:xfrm>
          <a:prstGeom prst="rect">
            <a:avLst/>
          </a:prstGeom>
          <a:noFill/>
        </p:spPr>
        <p:txBody>
          <a:bodyPr wrap="square">
            <a:spAutoFit/>
          </a:bodyPr>
          <a:lstStyle/>
          <a:p>
            <a:pPr marL="342900" indent="-342900">
              <a:buAutoNum type="alphaUcPeriod" startAt="17"/>
            </a:pPr>
            <a:r>
              <a:rPr lang="en-IN" sz="1800" dirty="0">
                <a:cs typeface="Arial" panose="020B0604020202020204" pitchFamily="34" charset="0"/>
              </a:rPr>
              <a:t>Referee wise total matches officiated and total cards distributed.</a:t>
            </a:r>
          </a:p>
          <a:p>
            <a:pPr marL="342900" indent="-342900">
              <a:buAutoNum type="alphaUcPeriod" startAt="17"/>
            </a:pPr>
            <a:endParaRPr lang="en-IN" dirty="0">
              <a:cs typeface="Arial" panose="020B0604020202020204" pitchFamily="34" charset="0"/>
            </a:endParaRPr>
          </a:p>
          <a:p>
            <a:r>
              <a:rPr lang="en-IN" sz="1800" dirty="0">
                <a:cs typeface="Arial" panose="020B0604020202020204" pitchFamily="34" charset="0"/>
              </a:rPr>
              <a:t>Methodology : Calculated Referee wise count of games and total cards (made this calculated field of total cards from pivot table analyze) with pivot table.</a:t>
            </a:r>
          </a:p>
          <a:p>
            <a:r>
              <a:rPr lang="en-IN" sz="1800" dirty="0">
                <a:cs typeface="Arial" panose="020B0604020202020204" pitchFamily="34" charset="0"/>
              </a:rPr>
              <a:t>Plotted the output.</a:t>
            </a:r>
          </a:p>
        </p:txBody>
      </p:sp>
      <p:sp>
        <p:nvSpPr>
          <p:cNvPr id="2" name="Slide Number Placeholder 1">
            <a:extLst>
              <a:ext uri="{FF2B5EF4-FFF2-40B4-BE49-F238E27FC236}">
                <a16:creationId xmlns:a16="http://schemas.microsoft.com/office/drawing/2014/main" id="{80F30D39-507A-23FD-5298-BBEEBAA3F070}"/>
              </a:ext>
            </a:extLst>
          </p:cNvPr>
          <p:cNvSpPr>
            <a:spLocks noGrp="1"/>
          </p:cNvSpPr>
          <p:nvPr>
            <p:ph type="sldNum" sz="quarter" idx="12"/>
          </p:nvPr>
        </p:nvSpPr>
        <p:spPr/>
        <p:txBody>
          <a:bodyPr/>
          <a:lstStyle/>
          <a:p>
            <a:fld id="{B4A918BC-4D43-4B42-B3C0-E7EBE25E6AF0}" type="slidenum">
              <a:rPr lang="en-US" smtClean="0"/>
              <a:t>11</a:t>
            </a:fld>
            <a:endParaRPr lang="en-US"/>
          </a:p>
        </p:txBody>
      </p:sp>
      <p:sp>
        <p:nvSpPr>
          <p:cNvPr id="3" name="TextBox 2">
            <a:extLst>
              <a:ext uri="{FF2B5EF4-FFF2-40B4-BE49-F238E27FC236}">
                <a16:creationId xmlns:a16="http://schemas.microsoft.com/office/drawing/2014/main" id="{4008C109-12A9-9972-5916-6AC929E933F3}"/>
              </a:ext>
            </a:extLst>
          </p:cNvPr>
          <p:cNvSpPr txBox="1"/>
          <p:nvPr/>
        </p:nvSpPr>
        <p:spPr>
          <a:xfrm>
            <a:off x="9394371" y="362827"/>
            <a:ext cx="2743199" cy="6124754"/>
          </a:xfrm>
          <a:prstGeom prst="rect">
            <a:avLst/>
          </a:prstGeom>
          <a:noFill/>
        </p:spPr>
        <p:txBody>
          <a:bodyPr wrap="square" rtlCol="0">
            <a:spAutoFit/>
          </a:bodyPr>
          <a:lstStyle/>
          <a:p>
            <a:r>
              <a:rPr lang="en-US" sz="1400" b="1" dirty="0"/>
              <a:t>Observations</a:t>
            </a:r>
            <a:r>
              <a:rPr lang="en-US" sz="1400" dirty="0"/>
              <a:t>:</a:t>
            </a:r>
          </a:p>
          <a:p>
            <a:endParaRPr lang="en-US" sz="1400" dirty="0"/>
          </a:p>
          <a:p>
            <a:pPr marL="285750" indent="-285750">
              <a:buFont typeface="Arial" panose="020B0604020202020204" pitchFamily="34" charset="0"/>
              <a:buChar char="•"/>
            </a:pPr>
            <a:r>
              <a:rPr lang="en-IN" sz="1400" dirty="0">
                <a:latin typeface="Aptos body"/>
              </a:rPr>
              <a:t>Felix Zwayer and Dr. Ferlix Brych officiated the most matches, with Zwayer leading slightly in total cards given, indicating minor variation in referee strictness. </a:t>
            </a:r>
            <a:br>
              <a:rPr lang="en-IN" sz="1400" dirty="0">
                <a:latin typeface="Aptos body"/>
              </a:rPr>
            </a:br>
            <a:r>
              <a:rPr lang="en-IN" sz="1400" dirty="0">
                <a:latin typeface="Aptos body"/>
              </a:rPr>
              <a:t>And Bjorn Kuipers is the most strict referee amongst all.</a:t>
            </a:r>
          </a:p>
          <a:p>
            <a:pPr marL="285750" indent="-285750">
              <a:buFont typeface="Arial" panose="020B0604020202020204" pitchFamily="34" charset="0"/>
              <a:buChar char="•"/>
            </a:pPr>
            <a:r>
              <a:rPr lang="en-IN" sz="1400" b="0" i="0" dirty="0">
                <a:effectLst/>
                <a:latin typeface="Aptos body"/>
              </a:rPr>
              <a:t>The data reveals that referees issue 84% of their cards in domestic league matches, showing that regular season games are significantly more intense and require stricter disciplinary control compared to cup competitions where emotions might be high but actual infractions are less frequent.</a:t>
            </a:r>
            <a:endParaRPr lang="en-US" sz="1400" dirty="0">
              <a:latin typeface="Aptos body"/>
            </a:endParaRPr>
          </a:p>
          <a:p>
            <a:pPr marL="285750" indent="-285750">
              <a:buFont typeface="Arial" panose="020B0604020202020204" pitchFamily="34" charset="0"/>
              <a:buChar char="•"/>
            </a:pPr>
            <a:r>
              <a:rPr lang="en-IN" sz="1400" dirty="0">
                <a:latin typeface="Aptos body"/>
              </a:rPr>
              <a:t>Strictness trend shows a dramatic spike in both matches officiated and total cards in 2023, suggesting increased disciplinary enforcement or more games played that season.</a:t>
            </a:r>
            <a:endParaRPr lang="en-US" sz="1400" b="1" dirty="0">
              <a:latin typeface="Aptos body"/>
            </a:endParaRPr>
          </a:p>
        </p:txBody>
      </p:sp>
      <p:sp>
        <p:nvSpPr>
          <p:cNvPr id="4" name="Title 1">
            <a:extLst>
              <a:ext uri="{FF2B5EF4-FFF2-40B4-BE49-F238E27FC236}">
                <a16:creationId xmlns:a16="http://schemas.microsoft.com/office/drawing/2014/main" id="{DA6B6966-902D-0D8F-13A6-D2B627F3D3E3}"/>
              </a:ext>
            </a:extLst>
          </p:cNvPr>
          <p:cNvSpPr txBox="1">
            <a:spLocks/>
          </p:cNvSpPr>
          <p:nvPr/>
        </p:nvSpPr>
        <p:spPr>
          <a:xfrm>
            <a:off x="406201" y="96983"/>
            <a:ext cx="8204399"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ctr"/>
            <a:r>
              <a:rPr lang="en-US" sz="3600" u="sng" dirty="0"/>
              <a:t>Referee Analysis</a:t>
            </a:r>
          </a:p>
        </p:txBody>
      </p:sp>
      <p:graphicFrame>
        <p:nvGraphicFramePr>
          <p:cNvPr id="7" name="Chart 6">
            <a:extLst>
              <a:ext uri="{FF2B5EF4-FFF2-40B4-BE49-F238E27FC236}">
                <a16:creationId xmlns:a16="http://schemas.microsoft.com/office/drawing/2014/main" id="{EBA788AF-9DA1-59BD-9B16-95D4AC55F513}"/>
              </a:ext>
            </a:extLst>
          </p:cNvPr>
          <p:cNvGraphicFramePr>
            <a:graphicFrameLocks/>
          </p:cNvGraphicFramePr>
          <p:nvPr>
            <p:extLst>
              <p:ext uri="{D42A27DB-BD31-4B8C-83A1-F6EECF244321}">
                <p14:modId xmlns:p14="http://schemas.microsoft.com/office/powerpoint/2010/main" val="2028888811"/>
              </p:ext>
            </p:extLst>
          </p:nvPr>
        </p:nvGraphicFramePr>
        <p:xfrm>
          <a:off x="-1" y="728134"/>
          <a:ext cx="4539343" cy="59933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512DDFD2-771C-74B8-2030-29BAFD5D113B}"/>
              </a:ext>
            </a:extLst>
          </p:cNvPr>
          <p:cNvGraphicFramePr>
            <a:graphicFrameLocks/>
          </p:cNvGraphicFramePr>
          <p:nvPr>
            <p:extLst>
              <p:ext uri="{D42A27DB-BD31-4B8C-83A1-F6EECF244321}">
                <p14:modId xmlns:p14="http://schemas.microsoft.com/office/powerpoint/2010/main" val="981342651"/>
              </p:ext>
            </p:extLst>
          </p:nvPr>
        </p:nvGraphicFramePr>
        <p:xfrm>
          <a:off x="4539342" y="3435280"/>
          <a:ext cx="4855028" cy="32861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5739CA4-249A-EC23-8E11-4933D4A6378B}"/>
              </a:ext>
            </a:extLst>
          </p:cNvPr>
          <p:cNvGraphicFramePr>
            <a:graphicFrameLocks/>
          </p:cNvGraphicFramePr>
          <p:nvPr>
            <p:extLst>
              <p:ext uri="{D42A27DB-BD31-4B8C-83A1-F6EECF244321}">
                <p14:modId xmlns:p14="http://schemas.microsoft.com/office/powerpoint/2010/main" val="865867057"/>
              </p:ext>
            </p:extLst>
          </p:nvPr>
        </p:nvGraphicFramePr>
        <p:xfrm>
          <a:off x="4539343" y="728134"/>
          <a:ext cx="4855028" cy="27008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3801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80">
                                          <p:stCondLst>
                                            <p:cond delay="0"/>
                                          </p:stCondLst>
                                        </p:cTn>
                                        <p:tgtEl>
                                          <p:spTgt spid="8"/>
                                        </p:tgtEl>
                                      </p:cBhvr>
                                    </p:animEffect>
                                    <p:anim calcmode="lin" valueType="num">
                                      <p:cBhvr>
                                        <p:cTn id="4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9" dur="26">
                                          <p:stCondLst>
                                            <p:cond delay="650"/>
                                          </p:stCondLst>
                                        </p:cTn>
                                        <p:tgtEl>
                                          <p:spTgt spid="8"/>
                                        </p:tgtEl>
                                      </p:cBhvr>
                                      <p:to x="100000" y="60000"/>
                                    </p:animScale>
                                    <p:animScale>
                                      <p:cBhvr>
                                        <p:cTn id="50" dur="166" decel="50000">
                                          <p:stCondLst>
                                            <p:cond delay="676"/>
                                          </p:stCondLst>
                                        </p:cTn>
                                        <p:tgtEl>
                                          <p:spTgt spid="8"/>
                                        </p:tgtEl>
                                      </p:cBhvr>
                                      <p:to x="100000" y="100000"/>
                                    </p:animScale>
                                    <p:animScale>
                                      <p:cBhvr>
                                        <p:cTn id="51" dur="26">
                                          <p:stCondLst>
                                            <p:cond delay="1312"/>
                                          </p:stCondLst>
                                        </p:cTn>
                                        <p:tgtEl>
                                          <p:spTgt spid="8"/>
                                        </p:tgtEl>
                                      </p:cBhvr>
                                      <p:to x="100000" y="80000"/>
                                    </p:animScale>
                                    <p:animScale>
                                      <p:cBhvr>
                                        <p:cTn id="52" dur="166" decel="50000">
                                          <p:stCondLst>
                                            <p:cond delay="1338"/>
                                          </p:stCondLst>
                                        </p:cTn>
                                        <p:tgtEl>
                                          <p:spTgt spid="8"/>
                                        </p:tgtEl>
                                      </p:cBhvr>
                                      <p:to x="100000" y="100000"/>
                                    </p:animScale>
                                    <p:animScale>
                                      <p:cBhvr>
                                        <p:cTn id="53" dur="26">
                                          <p:stCondLst>
                                            <p:cond delay="1642"/>
                                          </p:stCondLst>
                                        </p:cTn>
                                        <p:tgtEl>
                                          <p:spTgt spid="8"/>
                                        </p:tgtEl>
                                      </p:cBhvr>
                                      <p:to x="100000" y="90000"/>
                                    </p:animScale>
                                    <p:animScale>
                                      <p:cBhvr>
                                        <p:cTn id="54" dur="166" decel="50000">
                                          <p:stCondLst>
                                            <p:cond delay="1668"/>
                                          </p:stCondLst>
                                        </p:cTn>
                                        <p:tgtEl>
                                          <p:spTgt spid="8"/>
                                        </p:tgtEl>
                                      </p:cBhvr>
                                      <p:to x="100000" y="100000"/>
                                    </p:animScale>
                                    <p:animScale>
                                      <p:cBhvr>
                                        <p:cTn id="55" dur="26">
                                          <p:stCondLst>
                                            <p:cond delay="1808"/>
                                          </p:stCondLst>
                                        </p:cTn>
                                        <p:tgtEl>
                                          <p:spTgt spid="8"/>
                                        </p:tgtEl>
                                      </p:cBhvr>
                                      <p:to x="100000" y="95000"/>
                                    </p:animScale>
                                    <p:animScale>
                                      <p:cBhvr>
                                        <p:cTn id="5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DD4CD49-5B2E-FC3A-9627-F6FDAD076FA2}"/>
              </a:ext>
            </a:extLst>
          </p:cNvPr>
          <p:cNvSpPr txBox="1"/>
          <p:nvPr/>
        </p:nvSpPr>
        <p:spPr>
          <a:xfrm>
            <a:off x="6859184" y="2433343"/>
            <a:ext cx="2545457" cy="3416320"/>
          </a:xfrm>
          <a:prstGeom prst="rect">
            <a:avLst/>
          </a:prstGeom>
          <a:noFill/>
        </p:spPr>
        <p:txBody>
          <a:bodyPr wrap="square" rtlCol="0">
            <a:spAutoFit/>
          </a:bodyPr>
          <a:lstStyle/>
          <a:p>
            <a:r>
              <a:rPr lang="en-IN" dirty="0"/>
              <a:t>Q. </a:t>
            </a:r>
            <a:r>
              <a:rPr lang="en-IN" sz="1800" dirty="0">
                <a:cs typeface="Arial" panose="020B0604020202020204" pitchFamily="34" charset="0"/>
              </a:rPr>
              <a:t>Contract value trend over seasons</a:t>
            </a:r>
            <a:r>
              <a:rPr lang="en-IN" sz="1800" dirty="0"/>
              <a:t>.</a:t>
            </a:r>
          </a:p>
          <a:p>
            <a:endParaRPr lang="en-US" dirty="0">
              <a:cs typeface="Arial" panose="020B0604020202020204" pitchFamily="34" charset="0"/>
            </a:endParaRPr>
          </a:p>
          <a:p>
            <a:r>
              <a:rPr lang="en-IN" dirty="0">
                <a:cs typeface="Arial" panose="020B0604020202020204" pitchFamily="34" charset="0"/>
              </a:rPr>
              <a:t>Written a query which groups player records by last season, calculates the average market value for players with valid contract expiration dates, orders the results by season descending.</a:t>
            </a:r>
            <a:endParaRPr lang="en-US" dirty="0">
              <a:cs typeface="Arial" panose="020B0604020202020204" pitchFamily="34" charset="0"/>
            </a:endParaRPr>
          </a:p>
        </p:txBody>
      </p:sp>
      <p:sp>
        <p:nvSpPr>
          <p:cNvPr id="12" name="TextBox 11">
            <a:extLst>
              <a:ext uri="{FF2B5EF4-FFF2-40B4-BE49-F238E27FC236}">
                <a16:creationId xmlns:a16="http://schemas.microsoft.com/office/drawing/2014/main" id="{F08DC4D8-40F9-5F1C-C4F6-3F7D17EE0139}"/>
              </a:ext>
            </a:extLst>
          </p:cNvPr>
          <p:cNvSpPr txBox="1"/>
          <p:nvPr/>
        </p:nvSpPr>
        <p:spPr>
          <a:xfrm>
            <a:off x="24314" y="2435989"/>
            <a:ext cx="2476193" cy="3970318"/>
          </a:xfrm>
          <a:prstGeom prst="rect">
            <a:avLst/>
          </a:prstGeom>
          <a:noFill/>
        </p:spPr>
        <p:txBody>
          <a:bodyPr wrap="square" rtlCol="0">
            <a:spAutoFit/>
          </a:bodyPr>
          <a:lstStyle/>
          <a:p>
            <a:r>
              <a:rPr lang="en-IN" dirty="0"/>
              <a:t>Q. </a:t>
            </a:r>
            <a:r>
              <a:rPr lang="en-IN" sz="1800" dirty="0">
                <a:cs typeface="Arial" panose="020B0604020202020204" pitchFamily="34" charset="0"/>
              </a:rPr>
              <a:t>Agent wise contract volume</a:t>
            </a:r>
            <a:r>
              <a:rPr lang="en-US" sz="1800" dirty="0">
                <a:cs typeface="Arial" panose="020B0604020202020204" pitchFamily="34" charset="0"/>
              </a:rPr>
              <a:t>.</a:t>
            </a:r>
          </a:p>
          <a:p>
            <a:endParaRPr lang="en-US" dirty="0">
              <a:cs typeface="Arial" panose="020B0604020202020204" pitchFamily="34" charset="0"/>
            </a:endParaRPr>
          </a:p>
          <a:p>
            <a:r>
              <a:rPr lang="en-IN" dirty="0"/>
              <a:t>Written a query which counts contracts managed by each agent with contract expirations within the next year, ignores null agent names, groups data by agent, orders agents by the highest number of contracts to identify top agents.</a:t>
            </a:r>
          </a:p>
        </p:txBody>
      </p:sp>
      <p:sp>
        <p:nvSpPr>
          <p:cNvPr id="11" name="TextBox 10">
            <a:extLst>
              <a:ext uri="{FF2B5EF4-FFF2-40B4-BE49-F238E27FC236}">
                <a16:creationId xmlns:a16="http://schemas.microsoft.com/office/drawing/2014/main" id="{2258ED6A-A146-2FAF-3972-DE87E59C8AE6}"/>
              </a:ext>
            </a:extLst>
          </p:cNvPr>
          <p:cNvSpPr txBox="1"/>
          <p:nvPr/>
        </p:nvSpPr>
        <p:spPr>
          <a:xfrm>
            <a:off x="3004151" y="2433343"/>
            <a:ext cx="3638259" cy="2862322"/>
          </a:xfrm>
          <a:prstGeom prst="rect">
            <a:avLst/>
          </a:prstGeom>
          <a:noFill/>
        </p:spPr>
        <p:txBody>
          <a:bodyPr wrap="square" rtlCol="0">
            <a:spAutoFit/>
          </a:bodyPr>
          <a:lstStyle/>
          <a:p>
            <a:r>
              <a:rPr lang="en-IN" dirty="0"/>
              <a:t>Q. </a:t>
            </a:r>
            <a:r>
              <a:rPr lang="en-US" sz="1800" dirty="0">
                <a:cs typeface="Arial" panose="020B0604020202020204" pitchFamily="34" charset="0"/>
              </a:rPr>
              <a:t>Market value wise Contract expiration.</a:t>
            </a:r>
          </a:p>
          <a:p>
            <a:endParaRPr lang="en-US" dirty="0">
              <a:cs typeface="Arial" panose="020B0604020202020204" pitchFamily="34" charset="0"/>
            </a:endParaRPr>
          </a:p>
          <a:p>
            <a:r>
              <a:rPr lang="en-IN" dirty="0"/>
              <a:t>Generated ranks of each player’s contracts by highest market value and earliest expiration using ROW_NUMBER() in a CTE, selecting only each player’s top-ranked contract for output, with ordering and a limit.</a:t>
            </a:r>
          </a:p>
        </p:txBody>
      </p:sp>
      <p:sp>
        <p:nvSpPr>
          <p:cNvPr id="10" name="TextBox 9">
            <a:extLst>
              <a:ext uri="{FF2B5EF4-FFF2-40B4-BE49-F238E27FC236}">
                <a16:creationId xmlns:a16="http://schemas.microsoft.com/office/drawing/2014/main" id="{8855BA61-DDB3-9C61-DB4B-8EC46B3ED4A1}"/>
              </a:ext>
            </a:extLst>
          </p:cNvPr>
          <p:cNvSpPr txBox="1"/>
          <p:nvPr/>
        </p:nvSpPr>
        <p:spPr>
          <a:xfrm>
            <a:off x="6118570" y="642209"/>
            <a:ext cx="3244834" cy="1754326"/>
          </a:xfrm>
          <a:prstGeom prst="rect">
            <a:avLst/>
          </a:prstGeom>
          <a:noFill/>
        </p:spPr>
        <p:txBody>
          <a:bodyPr wrap="square" rtlCol="0">
            <a:spAutoFit/>
          </a:bodyPr>
          <a:lstStyle/>
          <a:p>
            <a:r>
              <a:rPr lang="en-IN" dirty="0"/>
              <a:t>Q. </a:t>
            </a:r>
            <a:r>
              <a:rPr lang="en-US" sz="1800" dirty="0">
                <a:cs typeface="Arial" panose="020B0604020202020204" pitchFamily="34" charset="0"/>
              </a:rPr>
              <a:t>Position wise Contract duration analysis.</a:t>
            </a:r>
          </a:p>
          <a:p>
            <a:endParaRPr lang="en-US" dirty="0">
              <a:cs typeface="Arial" panose="020B0604020202020204" pitchFamily="34" charset="0"/>
            </a:endParaRPr>
          </a:p>
          <a:p>
            <a:r>
              <a:rPr lang="en-IN" dirty="0"/>
              <a:t>Calculated average contract duration by position using date difference grouping.</a:t>
            </a:r>
          </a:p>
        </p:txBody>
      </p:sp>
      <p:sp>
        <p:nvSpPr>
          <p:cNvPr id="5" name="TextBox 4">
            <a:extLst>
              <a:ext uri="{FF2B5EF4-FFF2-40B4-BE49-F238E27FC236}">
                <a16:creationId xmlns:a16="http://schemas.microsoft.com/office/drawing/2014/main" id="{4C0DDE14-C9E3-873A-EFB1-B0406E32852E}"/>
              </a:ext>
            </a:extLst>
          </p:cNvPr>
          <p:cNvSpPr txBox="1"/>
          <p:nvPr/>
        </p:nvSpPr>
        <p:spPr>
          <a:xfrm>
            <a:off x="-53632" y="653278"/>
            <a:ext cx="6147886" cy="1754326"/>
          </a:xfrm>
          <a:prstGeom prst="rect">
            <a:avLst/>
          </a:prstGeom>
          <a:noFill/>
        </p:spPr>
        <p:txBody>
          <a:bodyPr wrap="square" rtlCol="0">
            <a:spAutoFit/>
          </a:bodyPr>
          <a:lstStyle/>
          <a:p>
            <a:r>
              <a:rPr lang="en-IN" dirty="0"/>
              <a:t>Q. </a:t>
            </a:r>
            <a:r>
              <a:rPr lang="en-US" sz="1800" dirty="0">
                <a:cs typeface="Arial" panose="020B0604020202020204" pitchFamily="34" charset="0"/>
              </a:rPr>
              <a:t>Players with </a:t>
            </a:r>
            <a:r>
              <a:rPr lang="en-IN" sz="1800" dirty="0">
                <a:cs typeface="Arial" panose="020B0604020202020204" pitchFamily="34" charset="0"/>
              </a:rPr>
              <a:t>Contract Expiration Risk (Within 6 months).</a:t>
            </a:r>
            <a:endParaRPr lang="en-IN" dirty="0"/>
          </a:p>
          <a:p>
            <a:endParaRPr lang="en-IN" dirty="0"/>
          </a:p>
          <a:p>
            <a:r>
              <a:rPr lang="en-IN" dirty="0"/>
              <a:t>For this task used a Common Table Expression (CTE) with the WITH clause to create a temporary table named RankedContracts. It partitions players by their name and orders their contracts based on expiration dates.</a:t>
            </a:r>
            <a:endParaRPr lang="en-US" dirty="0"/>
          </a:p>
        </p:txBody>
      </p:sp>
      <p:sp>
        <p:nvSpPr>
          <p:cNvPr id="2" name="Slide Number Placeholder 1">
            <a:extLst>
              <a:ext uri="{FF2B5EF4-FFF2-40B4-BE49-F238E27FC236}">
                <a16:creationId xmlns:a16="http://schemas.microsoft.com/office/drawing/2014/main" id="{80F30D39-507A-23FD-5298-BBEEBAA3F070}"/>
              </a:ext>
            </a:extLst>
          </p:cNvPr>
          <p:cNvSpPr>
            <a:spLocks noGrp="1"/>
          </p:cNvSpPr>
          <p:nvPr>
            <p:ph type="sldNum" sz="quarter" idx="12"/>
          </p:nvPr>
        </p:nvSpPr>
        <p:spPr/>
        <p:txBody>
          <a:bodyPr/>
          <a:lstStyle/>
          <a:p>
            <a:fld id="{B4A918BC-4D43-4B42-B3C0-E7EBE25E6AF0}" type="slidenum">
              <a:rPr lang="en-US" smtClean="0"/>
              <a:t>12</a:t>
            </a:fld>
            <a:endParaRPr lang="en-US"/>
          </a:p>
        </p:txBody>
      </p:sp>
      <p:sp>
        <p:nvSpPr>
          <p:cNvPr id="3" name="TextBox 2">
            <a:extLst>
              <a:ext uri="{FF2B5EF4-FFF2-40B4-BE49-F238E27FC236}">
                <a16:creationId xmlns:a16="http://schemas.microsoft.com/office/drawing/2014/main" id="{4008C109-12A9-9972-5916-6AC929E933F3}"/>
              </a:ext>
            </a:extLst>
          </p:cNvPr>
          <p:cNvSpPr txBox="1"/>
          <p:nvPr/>
        </p:nvSpPr>
        <p:spPr>
          <a:xfrm>
            <a:off x="9316520" y="231503"/>
            <a:ext cx="2851166" cy="6817251"/>
          </a:xfrm>
          <a:prstGeom prst="rect">
            <a:avLst/>
          </a:prstGeom>
          <a:noFill/>
        </p:spPr>
        <p:txBody>
          <a:bodyPr wrap="square" rtlCol="0">
            <a:spAutoFit/>
          </a:bodyPr>
          <a:lstStyle/>
          <a:p>
            <a:r>
              <a:rPr lang="en-US" b="1" dirty="0"/>
              <a:t>Observations</a:t>
            </a:r>
            <a:r>
              <a:rPr lang="en-US" dirty="0"/>
              <a:t>:</a:t>
            </a:r>
          </a:p>
          <a:p>
            <a:endParaRPr lang="en-US" dirty="0"/>
          </a:p>
          <a:p>
            <a:pPr marL="285750" indent="-285750">
              <a:buFont typeface="Arial" panose="020B0604020202020204" pitchFamily="34" charset="0"/>
              <a:buChar char="•"/>
            </a:pPr>
            <a:r>
              <a:rPr lang="en-IN" sz="1400" dirty="0">
                <a:cs typeface="Arial" panose="020B0604020202020204" pitchFamily="34" charset="0"/>
              </a:rPr>
              <a:t>The first visual highlights expiring contracts in 2025, along with market values for key players like DeAndre Yedlin and Matt Miazga</a:t>
            </a:r>
            <a:r>
              <a:rPr lang="en-US" sz="1400" b="1" dirty="0">
                <a:cs typeface="Arial" panose="020B0604020202020204" pitchFamily="34" charset="0"/>
              </a:rPr>
              <a:t>.</a:t>
            </a:r>
          </a:p>
          <a:p>
            <a:pPr marL="285750" indent="-285750">
              <a:buFont typeface="Arial" panose="020B0604020202020204" pitchFamily="34" charset="0"/>
              <a:buChar char="•"/>
            </a:pPr>
            <a:r>
              <a:rPr lang="en-IN" sz="1400" dirty="0">
                <a:cs typeface="Arial" panose="020B0604020202020204" pitchFamily="34" charset="0"/>
              </a:rPr>
              <a:t>Second visual shows that goalkeepers on average have the longest contract durations, while midfielders have the shortest among the group.</a:t>
            </a:r>
          </a:p>
          <a:p>
            <a:pPr marL="285750" indent="-285750">
              <a:buFont typeface="Arial" panose="020B0604020202020204" pitchFamily="34" charset="0"/>
              <a:buChar char="•"/>
            </a:pPr>
            <a:r>
              <a:rPr lang="en-IN" sz="1400" dirty="0">
                <a:cs typeface="Arial" panose="020B0604020202020204" pitchFamily="34" charset="0"/>
              </a:rPr>
              <a:t>Third visual ranks player management agencies, revealing Mega Sports and Promoesport hold the largest client portfolios.</a:t>
            </a:r>
          </a:p>
          <a:p>
            <a:pPr marL="285750" indent="-285750">
              <a:buFont typeface="Arial" panose="020B0604020202020204" pitchFamily="34" charset="0"/>
              <a:buChar char="•"/>
            </a:pPr>
            <a:r>
              <a:rPr lang="en-IN" sz="1200" dirty="0">
                <a:cs typeface="Arial" panose="020B0604020202020204" pitchFamily="34" charset="0"/>
              </a:rPr>
              <a:t>F</a:t>
            </a:r>
            <a:r>
              <a:rPr lang="en-IN" sz="1400" dirty="0">
                <a:cs typeface="Arial" panose="020B0604020202020204" pitchFamily="34" charset="0"/>
              </a:rPr>
              <a:t>ourth visual spotlights top players by peak market value and contract expiry, with Christian Pulisic having the highest value and latest expiry date.</a:t>
            </a:r>
          </a:p>
          <a:p>
            <a:pPr marL="285750" indent="-285750">
              <a:buFont typeface="Arial" panose="020B0604020202020204" pitchFamily="34" charset="0"/>
              <a:buChar char="•"/>
            </a:pPr>
            <a:r>
              <a:rPr lang="en-IN" sz="1400" dirty="0">
                <a:cs typeface="Arial" panose="020B0604020202020204" pitchFamily="34" charset="0"/>
              </a:rPr>
              <a:t>Fifth visual presents average player market values by season, showing a consistent increase in player worth, with sharp rises in recent years.</a:t>
            </a:r>
            <a:endParaRPr lang="en-IN" sz="1100" dirty="0">
              <a:cs typeface="Arial" panose="020B0604020202020204" pitchFamily="34" charset="0"/>
            </a:endParaRPr>
          </a:p>
          <a:p>
            <a:pPr marL="285750" indent="-285750">
              <a:buFont typeface="Arial" panose="020B0604020202020204" pitchFamily="34" charset="0"/>
              <a:buChar char="•"/>
            </a:pPr>
            <a:endParaRPr lang="en-IN" sz="1100" dirty="0">
              <a:cs typeface="Arial" panose="020B0604020202020204" pitchFamily="34" charset="0"/>
            </a:endParaRPr>
          </a:p>
          <a:p>
            <a:pPr marL="285750" indent="-285750">
              <a:buFont typeface="Arial" panose="020B0604020202020204" pitchFamily="34" charset="0"/>
              <a:buChar char="•"/>
            </a:pPr>
            <a:endParaRPr lang="en-US" sz="1200" dirty="0"/>
          </a:p>
        </p:txBody>
      </p:sp>
      <p:sp>
        <p:nvSpPr>
          <p:cNvPr id="4" name="Title 1">
            <a:extLst>
              <a:ext uri="{FF2B5EF4-FFF2-40B4-BE49-F238E27FC236}">
                <a16:creationId xmlns:a16="http://schemas.microsoft.com/office/drawing/2014/main" id="{DA6B6966-902D-0D8F-13A6-D2B627F3D3E3}"/>
              </a:ext>
            </a:extLst>
          </p:cNvPr>
          <p:cNvSpPr txBox="1">
            <a:spLocks/>
          </p:cNvSpPr>
          <p:nvPr/>
        </p:nvSpPr>
        <p:spPr>
          <a:xfrm>
            <a:off x="406201" y="11921"/>
            <a:ext cx="8504119"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ctr"/>
            <a:r>
              <a:rPr lang="en-US" sz="3600" u="sng" dirty="0"/>
              <a:t>Contract Management Analysis</a:t>
            </a:r>
          </a:p>
        </p:txBody>
      </p:sp>
      <p:pic>
        <p:nvPicPr>
          <p:cNvPr id="7" name="Picture 6">
            <a:extLst>
              <a:ext uri="{FF2B5EF4-FFF2-40B4-BE49-F238E27FC236}">
                <a16:creationId xmlns:a16="http://schemas.microsoft.com/office/drawing/2014/main" id="{74260E78-D572-5F64-0C43-AB7213504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4" y="627539"/>
            <a:ext cx="6073432" cy="1754325"/>
          </a:xfrm>
          <a:prstGeom prst="rect">
            <a:avLst/>
          </a:prstGeom>
          <a:ln>
            <a:solidFill>
              <a:schemeClr val="bg2">
                <a:lumMod val="10000"/>
              </a:schemeClr>
            </a:solidFill>
          </a:ln>
        </p:spPr>
      </p:pic>
      <p:pic>
        <p:nvPicPr>
          <p:cNvPr id="9" name="Picture 8">
            <a:extLst>
              <a:ext uri="{FF2B5EF4-FFF2-40B4-BE49-F238E27FC236}">
                <a16:creationId xmlns:a16="http://schemas.microsoft.com/office/drawing/2014/main" id="{24887F15-0CA1-EB6B-E18F-D7F2D2753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254" y="627539"/>
            <a:ext cx="3244834" cy="1755131"/>
          </a:xfrm>
          <a:prstGeom prst="rect">
            <a:avLst/>
          </a:prstGeom>
          <a:ln>
            <a:solidFill>
              <a:schemeClr val="tx1">
                <a:lumMod val="95000"/>
                <a:lumOff val="5000"/>
              </a:schemeClr>
            </a:solidFill>
          </a:ln>
        </p:spPr>
      </p:pic>
      <p:pic>
        <p:nvPicPr>
          <p:cNvPr id="17" name="Picture 16">
            <a:extLst>
              <a:ext uri="{FF2B5EF4-FFF2-40B4-BE49-F238E27FC236}">
                <a16:creationId xmlns:a16="http://schemas.microsoft.com/office/drawing/2014/main" id="{7C7F9FEE-ADDA-23E2-4BE4-50D94FB8A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962" y="2392693"/>
            <a:ext cx="4366972" cy="4328782"/>
          </a:xfrm>
          <a:prstGeom prst="rect">
            <a:avLst/>
          </a:prstGeom>
          <a:ln>
            <a:solidFill>
              <a:schemeClr val="tx1"/>
            </a:solidFill>
          </a:ln>
        </p:spPr>
      </p:pic>
      <p:pic>
        <p:nvPicPr>
          <p:cNvPr id="19" name="Picture 18">
            <a:extLst>
              <a:ext uri="{FF2B5EF4-FFF2-40B4-BE49-F238E27FC236}">
                <a16:creationId xmlns:a16="http://schemas.microsoft.com/office/drawing/2014/main" id="{6D3681E7-B736-4F03-BB92-A4C902C5AF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 y="2381864"/>
            <a:ext cx="2545457" cy="4348449"/>
          </a:xfrm>
          <a:prstGeom prst="rect">
            <a:avLst/>
          </a:prstGeom>
          <a:ln>
            <a:solidFill>
              <a:schemeClr val="tx1"/>
            </a:solidFill>
          </a:ln>
        </p:spPr>
      </p:pic>
      <p:pic>
        <p:nvPicPr>
          <p:cNvPr id="21" name="Picture 20">
            <a:extLst>
              <a:ext uri="{FF2B5EF4-FFF2-40B4-BE49-F238E27FC236}">
                <a16:creationId xmlns:a16="http://schemas.microsoft.com/office/drawing/2014/main" id="{E31BD37C-0A5F-2E22-5A1C-103569470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0683" y="2395540"/>
            <a:ext cx="2428405" cy="4330771"/>
          </a:xfrm>
          <a:prstGeom prst="rect">
            <a:avLst/>
          </a:prstGeom>
          <a:ln>
            <a:solidFill>
              <a:schemeClr val="tx1"/>
            </a:solidFill>
          </a:ln>
        </p:spPr>
      </p:pic>
    </p:spTree>
    <p:extLst>
      <p:ext uri="{BB962C8B-B14F-4D97-AF65-F5344CB8AC3E}">
        <p14:creationId xmlns:p14="http://schemas.microsoft.com/office/powerpoint/2010/main" val="419723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80">
                                          <p:stCondLst>
                                            <p:cond delay="0"/>
                                          </p:stCondLst>
                                        </p:cTn>
                                        <p:tgtEl>
                                          <p:spTgt spid="19"/>
                                        </p:tgtEl>
                                      </p:cBhvr>
                                    </p:animEffect>
                                    <p:anim calcmode="lin" valueType="num">
                                      <p:cBhvr>
                                        <p:cTn id="4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49" dur="26">
                                          <p:stCondLst>
                                            <p:cond delay="650"/>
                                          </p:stCondLst>
                                        </p:cTn>
                                        <p:tgtEl>
                                          <p:spTgt spid="19"/>
                                        </p:tgtEl>
                                      </p:cBhvr>
                                      <p:to x="100000" y="60000"/>
                                    </p:animScale>
                                    <p:animScale>
                                      <p:cBhvr>
                                        <p:cTn id="50" dur="166" decel="50000">
                                          <p:stCondLst>
                                            <p:cond delay="676"/>
                                          </p:stCondLst>
                                        </p:cTn>
                                        <p:tgtEl>
                                          <p:spTgt spid="19"/>
                                        </p:tgtEl>
                                      </p:cBhvr>
                                      <p:to x="100000" y="100000"/>
                                    </p:animScale>
                                    <p:animScale>
                                      <p:cBhvr>
                                        <p:cTn id="51" dur="26">
                                          <p:stCondLst>
                                            <p:cond delay="1312"/>
                                          </p:stCondLst>
                                        </p:cTn>
                                        <p:tgtEl>
                                          <p:spTgt spid="19"/>
                                        </p:tgtEl>
                                      </p:cBhvr>
                                      <p:to x="100000" y="80000"/>
                                    </p:animScale>
                                    <p:animScale>
                                      <p:cBhvr>
                                        <p:cTn id="52" dur="166" decel="50000">
                                          <p:stCondLst>
                                            <p:cond delay="1338"/>
                                          </p:stCondLst>
                                        </p:cTn>
                                        <p:tgtEl>
                                          <p:spTgt spid="19"/>
                                        </p:tgtEl>
                                      </p:cBhvr>
                                      <p:to x="100000" y="100000"/>
                                    </p:animScale>
                                    <p:animScale>
                                      <p:cBhvr>
                                        <p:cTn id="53" dur="26">
                                          <p:stCondLst>
                                            <p:cond delay="1642"/>
                                          </p:stCondLst>
                                        </p:cTn>
                                        <p:tgtEl>
                                          <p:spTgt spid="19"/>
                                        </p:tgtEl>
                                      </p:cBhvr>
                                      <p:to x="100000" y="90000"/>
                                    </p:animScale>
                                    <p:animScale>
                                      <p:cBhvr>
                                        <p:cTn id="54" dur="166" decel="50000">
                                          <p:stCondLst>
                                            <p:cond delay="1668"/>
                                          </p:stCondLst>
                                        </p:cTn>
                                        <p:tgtEl>
                                          <p:spTgt spid="19"/>
                                        </p:tgtEl>
                                      </p:cBhvr>
                                      <p:to x="100000" y="100000"/>
                                    </p:animScale>
                                    <p:animScale>
                                      <p:cBhvr>
                                        <p:cTn id="55" dur="26">
                                          <p:stCondLst>
                                            <p:cond delay="1808"/>
                                          </p:stCondLst>
                                        </p:cTn>
                                        <p:tgtEl>
                                          <p:spTgt spid="19"/>
                                        </p:tgtEl>
                                      </p:cBhvr>
                                      <p:to x="100000" y="95000"/>
                                    </p:animScale>
                                    <p:animScale>
                                      <p:cBhvr>
                                        <p:cTn id="56" dur="166" decel="50000">
                                          <p:stCondLst>
                                            <p:cond delay="1834"/>
                                          </p:stCondLst>
                                        </p:cTn>
                                        <p:tgtEl>
                                          <p:spTgt spid="19"/>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80">
                                          <p:stCondLst>
                                            <p:cond delay="0"/>
                                          </p:stCondLst>
                                        </p:cTn>
                                        <p:tgtEl>
                                          <p:spTgt spid="17"/>
                                        </p:tgtEl>
                                      </p:cBhvr>
                                    </p:animEffect>
                                    <p:anim calcmode="lin" valueType="num">
                                      <p:cBhvr>
                                        <p:cTn id="6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67" dur="26">
                                          <p:stCondLst>
                                            <p:cond delay="650"/>
                                          </p:stCondLst>
                                        </p:cTn>
                                        <p:tgtEl>
                                          <p:spTgt spid="17"/>
                                        </p:tgtEl>
                                      </p:cBhvr>
                                      <p:to x="100000" y="60000"/>
                                    </p:animScale>
                                    <p:animScale>
                                      <p:cBhvr>
                                        <p:cTn id="68" dur="166" decel="50000">
                                          <p:stCondLst>
                                            <p:cond delay="676"/>
                                          </p:stCondLst>
                                        </p:cTn>
                                        <p:tgtEl>
                                          <p:spTgt spid="17"/>
                                        </p:tgtEl>
                                      </p:cBhvr>
                                      <p:to x="100000" y="100000"/>
                                    </p:animScale>
                                    <p:animScale>
                                      <p:cBhvr>
                                        <p:cTn id="69" dur="26">
                                          <p:stCondLst>
                                            <p:cond delay="1312"/>
                                          </p:stCondLst>
                                        </p:cTn>
                                        <p:tgtEl>
                                          <p:spTgt spid="17"/>
                                        </p:tgtEl>
                                      </p:cBhvr>
                                      <p:to x="100000" y="80000"/>
                                    </p:animScale>
                                    <p:animScale>
                                      <p:cBhvr>
                                        <p:cTn id="70" dur="166" decel="50000">
                                          <p:stCondLst>
                                            <p:cond delay="1338"/>
                                          </p:stCondLst>
                                        </p:cTn>
                                        <p:tgtEl>
                                          <p:spTgt spid="17"/>
                                        </p:tgtEl>
                                      </p:cBhvr>
                                      <p:to x="100000" y="100000"/>
                                    </p:animScale>
                                    <p:animScale>
                                      <p:cBhvr>
                                        <p:cTn id="71" dur="26">
                                          <p:stCondLst>
                                            <p:cond delay="1642"/>
                                          </p:stCondLst>
                                        </p:cTn>
                                        <p:tgtEl>
                                          <p:spTgt spid="17"/>
                                        </p:tgtEl>
                                      </p:cBhvr>
                                      <p:to x="100000" y="90000"/>
                                    </p:animScale>
                                    <p:animScale>
                                      <p:cBhvr>
                                        <p:cTn id="72" dur="166" decel="50000">
                                          <p:stCondLst>
                                            <p:cond delay="1668"/>
                                          </p:stCondLst>
                                        </p:cTn>
                                        <p:tgtEl>
                                          <p:spTgt spid="17"/>
                                        </p:tgtEl>
                                      </p:cBhvr>
                                      <p:to x="100000" y="100000"/>
                                    </p:animScale>
                                    <p:animScale>
                                      <p:cBhvr>
                                        <p:cTn id="73" dur="26">
                                          <p:stCondLst>
                                            <p:cond delay="1808"/>
                                          </p:stCondLst>
                                        </p:cTn>
                                        <p:tgtEl>
                                          <p:spTgt spid="17"/>
                                        </p:tgtEl>
                                      </p:cBhvr>
                                      <p:to x="100000" y="95000"/>
                                    </p:animScale>
                                    <p:animScale>
                                      <p:cBhvr>
                                        <p:cTn id="74" dur="166" decel="50000">
                                          <p:stCondLst>
                                            <p:cond delay="1834"/>
                                          </p:stCondLst>
                                        </p:cTn>
                                        <p:tgtEl>
                                          <p:spTgt spid="17"/>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80">
                                          <p:stCondLst>
                                            <p:cond delay="0"/>
                                          </p:stCondLst>
                                        </p:cTn>
                                        <p:tgtEl>
                                          <p:spTgt spid="21"/>
                                        </p:tgtEl>
                                      </p:cBhvr>
                                    </p:animEffect>
                                    <p:anim calcmode="lin" valueType="num">
                                      <p:cBhvr>
                                        <p:cTn id="8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85" dur="26">
                                          <p:stCondLst>
                                            <p:cond delay="650"/>
                                          </p:stCondLst>
                                        </p:cTn>
                                        <p:tgtEl>
                                          <p:spTgt spid="21"/>
                                        </p:tgtEl>
                                      </p:cBhvr>
                                      <p:to x="100000" y="60000"/>
                                    </p:animScale>
                                    <p:animScale>
                                      <p:cBhvr>
                                        <p:cTn id="86" dur="166" decel="50000">
                                          <p:stCondLst>
                                            <p:cond delay="676"/>
                                          </p:stCondLst>
                                        </p:cTn>
                                        <p:tgtEl>
                                          <p:spTgt spid="21"/>
                                        </p:tgtEl>
                                      </p:cBhvr>
                                      <p:to x="100000" y="100000"/>
                                    </p:animScale>
                                    <p:animScale>
                                      <p:cBhvr>
                                        <p:cTn id="87" dur="26">
                                          <p:stCondLst>
                                            <p:cond delay="1312"/>
                                          </p:stCondLst>
                                        </p:cTn>
                                        <p:tgtEl>
                                          <p:spTgt spid="21"/>
                                        </p:tgtEl>
                                      </p:cBhvr>
                                      <p:to x="100000" y="80000"/>
                                    </p:animScale>
                                    <p:animScale>
                                      <p:cBhvr>
                                        <p:cTn id="88" dur="166" decel="50000">
                                          <p:stCondLst>
                                            <p:cond delay="1338"/>
                                          </p:stCondLst>
                                        </p:cTn>
                                        <p:tgtEl>
                                          <p:spTgt spid="21"/>
                                        </p:tgtEl>
                                      </p:cBhvr>
                                      <p:to x="100000" y="100000"/>
                                    </p:animScale>
                                    <p:animScale>
                                      <p:cBhvr>
                                        <p:cTn id="89" dur="26">
                                          <p:stCondLst>
                                            <p:cond delay="1642"/>
                                          </p:stCondLst>
                                        </p:cTn>
                                        <p:tgtEl>
                                          <p:spTgt spid="21"/>
                                        </p:tgtEl>
                                      </p:cBhvr>
                                      <p:to x="100000" y="90000"/>
                                    </p:animScale>
                                    <p:animScale>
                                      <p:cBhvr>
                                        <p:cTn id="90" dur="166" decel="50000">
                                          <p:stCondLst>
                                            <p:cond delay="1668"/>
                                          </p:stCondLst>
                                        </p:cTn>
                                        <p:tgtEl>
                                          <p:spTgt spid="21"/>
                                        </p:tgtEl>
                                      </p:cBhvr>
                                      <p:to x="100000" y="100000"/>
                                    </p:animScale>
                                    <p:animScale>
                                      <p:cBhvr>
                                        <p:cTn id="91" dur="26">
                                          <p:stCondLst>
                                            <p:cond delay="1808"/>
                                          </p:stCondLst>
                                        </p:cTn>
                                        <p:tgtEl>
                                          <p:spTgt spid="21"/>
                                        </p:tgtEl>
                                      </p:cBhvr>
                                      <p:to x="100000" y="95000"/>
                                    </p:animScale>
                                    <p:animScale>
                                      <p:cBhvr>
                                        <p:cTn id="92"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49A20-4E21-405D-A853-90FCADF8C609}"/>
              </a:ext>
            </a:extLst>
          </p:cNvPr>
          <p:cNvSpPr>
            <a:spLocks noGrp="1"/>
          </p:cNvSpPr>
          <p:nvPr>
            <p:ph type="title"/>
          </p:nvPr>
        </p:nvSpPr>
        <p:spPr>
          <a:xfrm>
            <a:off x="838200" y="156210"/>
            <a:ext cx="10515600" cy="427355"/>
          </a:xfrm>
        </p:spPr>
        <p:txBody>
          <a:bodyPr>
            <a:normAutofit fontScale="90000"/>
          </a:bodyPr>
          <a:lstStyle/>
          <a:p>
            <a:pPr algn="ctr"/>
            <a:r>
              <a:rPr lang="en-IN" u="sng" dirty="0"/>
              <a:t>Summary</a:t>
            </a:r>
          </a:p>
        </p:txBody>
      </p:sp>
      <p:sp>
        <p:nvSpPr>
          <p:cNvPr id="3" name="Content Placeholder 2">
            <a:extLst>
              <a:ext uri="{FF2B5EF4-FFF2-40B4-BE49-F238E27FC236}">
                <a16:creationId xmlns:a16="http://schemas.microsoft.com/office/drawing/2014/main" id="{CCBF12CB-1D56-516E-B65C-6250EC15A683}"/>
              </a:ext>
            </a:extLst>
          </p:cNvPr>
          <p:cNvSpPr>
            <a:spLocks noGrp="1"/>
          </p:cNvSpPr>
          <p:nvPr>
            <p:ph idx="1"/>
          </p:nvPr>
        </p:nvSpPr>
        <p:spPr>
          <a:xfrm>
            <a:off x="416560" y="741680"/>
            <a:ext cx="11186160" cy="5979796"/>
          </a:xfrm>
        </p:spPr>
        <p:txBody>
          <a:bodyPr>
            <a:noAutofit/>
          </a:bodyPr>
          <a:lstStyle/>
          <a:p>
            <a:r>
              <a:rPr lang="en-IN" sz="1600" i="0" dirty="0">
                <a:effectLst/>
                <a:cs typeface="Arial" panose="020B0604020202020204" pitchFamily="34" charset="0"/>
              </a:rPr>
              <a:t>Competition analysis reveals that Everton FC stands out for exceptional home-scoring strength among top teams, indicating superior match performance at home venues. Additionally, league "L1" leads by total games played, highlighting its status as the most dynamic and active competition for club participation and operational focus.</a:t>
            </a:r>
          </a:p>
          <a:p>
            <a:endParaRPr lang="en-IN" sz="1600" i="0" dirty="0">
              <a:effectLst/>
              <a:cs typeface="Arial" panose="020B0604020202020204" pitchFamily="34" charset="0"/>
            </a:endParaRPr>
          </a:p>
          <a:p>
            <a:r>
              <a:rPr lang="en-IN" sz="1600" i="0" dirty="0">
                <a:effectLst/>
                <a:cs typeface="Arial" panose="020B0604020202020204" pitchFamily="34" charset="0"/>
              </a:rPr>
              <a:t>Player performance analysis shows that Aron Johannsson is the standout top scorer and Fabian Johnson demonstrates high consistency with leading home and away goals, while Christian Pulisic excels as the top playmaker in assists. The USA provides the largest pool of players across multiple positions, highlighting strong national representation.</a:t>
            </a:r>
          </a:p>
          <a:p>
            <a:endParaRPr lang="en-IN" sz="1600" i="0" dirty="0">
              <a:effectLst/>
              <a:cs typeface="Arial" panose="020B0604020202020204" pitchFamily="34" charset="0"/>
            </a:endParaRPr>
          </a:p>
          <a:p>
            <a:r>
              <a:rPr lang="en-IN" sz="1600" i="0" dirty="0">
                <a:effectLst/>
                <a:cs typeface="Arial" panose="020B0604020202020204" pitchFamily="34" charset="0"/>
              </a:rPr>
              <a:t>Club performance analysis states that Borussia Dortmund consistently ranks as a top club for both home and away goals, highlighting its attacking strength and balanced performance. Additionally, SIGNAL IDUNA PARK’s attendance confirms the club’s strong fan loyalty and substantial support base.</a:t>
            </a:r>
          </a:p>
          <a:p>
            <a:endParaRPr lang="en-IN" sz="1600" i="0" dirty="0">
              <a:effectLst/>
              <a:cs typeface="Arial" panose="020B0604020202020204" pitchFamily="34" charset="0"/>
            </a:endParaRPr>
          </a:p>
          <a:p>
            <a:r>
              <a:rPr lang="en-IN" sz="1600" i="0" dirty="0">
                <a:effectLst/>
                <a:cs typeface="Arial" panose="020B0604020202020204" pitchFamily="34" charset="0"/>
              </a:rPr>
              <a:t>Referee analysis shows steady card distribution among top referees, with Felix Zwayer and </a:t>
            </a:r>
            <a:r>
              <a:rPr lang="en-IN" sz="1600" dirty="0">
                <a:latin typeface="Aptos body"/>
              </a:rPr>
              <a:t>Dr. Ferlix Brych </a:t>
            </a:r>
            <a:r>
              <a:rPr lang="en-IN" sz="1600" i="0" dirty="0">
                <a:effectLst/>
                <a:cs typeface="Arial" panose="020B0604020202020204" pitchFamily="34" charset="0"/>
              </a:rPr>
              <a:t>officiating the most games while maintaining consistent card issuance. Strictest referee is </a:t>
            </a:r>
            <a:r>
              <a:rPr lang="en-IN" sz="1600" dirty="0">
                <a:latin typeface="Aptos body"/>
              </a:rPr>
              <a:t>Bjorn Kuipers.</a:t>
            </a:r>
            <a:r>
              <a:rPr lang="en-IN" sz="1600" i="0" dirty="0">
                <a:effectLst/>
                <a:cs typeface="Arial" panose="020B0604020202020204" pitchFamily="34" charset="0"/>
              </a:rPr>
              <a:t> The strictness trend reveals a sharp rise in matches and cards in 2023, indicating a significant increase in disciplinary action that season.</a:t>
            </a:r>
          </a:p>
          <a:p>
            <a:endParaRPr lang="en-IN" sz="1600" i="0" dirty="0">
              <a:effectLst/>
              <a:cs typeface="Arial" panose="020B0604020202020204" pitchFamily="34" charset="0"/>
            </a:endParaRPr>
          </a:p>
          <a:p>
            <a:r>
              <a:rPr lang="en-IN" sz="1600" i="0" dirty="0">
                <a:effectLst/>
                <a:cs typeface="Arial" panose="020B0604020202020204" pitchFamily="34" charset="0"/>
              </a:rPr>
              <a:t>Contract management analysis shows that key players, especially defenders and goalkeepers, have high market values and longer average contract durations, ensuring squad stability. Leading agencies like Mega Sports and Promoesport manage the most player contracts, while recent seasons reflect a steady rise in average market value. Contract management analysis reveals that key players hold valuable, long-term contracts, especially in defensive positions, promoting team stability. Major agencies dominate player management and recent seasons show rising market values, highlighting strategic negotiation importance.</a:t>
            </a:r>
          </a:p>
          <a:p>
            <a:endParaRPr lang="en-IN" sz="1600" i="0" dirty="0">
              <a:effectLst/>
              <a:cs typeface="Arial" panose="020B0604020202020204" pitchFamily="34" charset="0"/>
            </a:endParaRPr>
          </a:p>
          <a:p>
            <a:endParaRPr lang="en-IN" sz="1600" i="0" dirty="0">
              <a:effectLst/>
              <a:cs typeface="Arial" panose="020B0604020202020204" pitchFamily="34" charset="0"/>
            </a:endParaRPr>
          </a:p>
          <a:p>
            <a:endParaRPr lang="en-IN" sz="1600" i="0" dirty="0">
              <a:effectLst/>
              <a:cs typeface="Arial" panose="020B0604020202020204" pitchFamily="34" charset="0"/>
            </a:endParaRPr>
          </a:p>
          <a:p>
            <a:endParaRPr lang="en-IN" sz="1600" dirty="0">
              <a:cs typeface="Arial" panose="020B0604020202020204" pitchFamily="34" charset="0"/>
            </a:endParaRPr>
          </a:p>
        </p:txBody>
      </p:sp>
      <p:sp>
        <p:nvSpPr>
          <p:cNvPr id="4" name="Slide Number Placeholder 3">
            <a:extLst>
              <a:ext uri="{FF2B5EF4-FFF2-40B4-BE49-F238E27FC236}">
                <a16:creationId xmlns:a16="http://schemas.microsoft.com/office/drawing/2014/main" id="{04865A3A-29A9-D9D0-A0B7-C3C2E6E63418}"/>
              </a:ext>
            </a:extLst>
          </p:cNvPr>
          <p:cNvSpPr>
            <a:spLocks noGrp="1"/>
          </p:cNvSpPr>
          <p:nvPr>
            <p:ph type="sldNum" sz="quarter" idx="12"/>
          </p:nvPr>
        </p:nvSpPr>
        <p:spPr/>
        <p:txBody>
          <a:bodyPr/>
          <a:lstStyle/>
          <a:p>
            <a:fld id="{B4A918BC-4D43-4B42-B3C0-E7EBE25E6AF0}" type="slidenum">
              <a:rPr lang="en-US" smtClean="0"/>
              <a:t>13</a:t>
            </a:fld>
            <a:endParaRPr lang="en-US"/>
          </a:p>
        </p:txBody>
      </p:sp>
    </p:spTree>
    <p:extLst>
      <p:ext uri="{BB962C8B-B14F-4D97-AF65-F5344CB8AC3E}">
        <p14:creationId xmlns:p14="http://schemas.microsoft.com/office/powerpoint/2010/main" val="212788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BEB2-E750-4D23-BBFE-7A44B413479C}"/>
              </a:ext>
            </a:extLst>
          </p:cNvPr>
          <p:cNvSpPr>
            <a:spLocks noGrp="1"/>
          </p:cNvSpPr>
          <p:nvPr>
            <p:ph type="title"/>
          </p:nvPr>
        </p:nvSpPr>
        <p:spPr>
          <a:xfrm>
            <a:off x="2285999" y="377329"/>
            <a:ext cx="2960915" cy="711835"/>
          </a:xfrm>
        </p:spPr>
        <p:txBody>
          <a:bodyPr/>
          <a:lstStyle/>
          <a:p>
            <a:r>
              <a:rPr lang="en-IN" u="sng" dirty="0"/>
              <a:t> Conclusion</a:t>
            </a:r>
          </a:p>
        </p:txBody>
      </p:sp>
      <p:sp>
        <p:nvSpPr>
          <p:cNvPr id="4" name="Slide Number Placeholder 3">
            <a:extLst>
              <a:ext uri="{FF2B5EF4-FFF2-40B4-BE49-F238E27FC236}">
                <a16:creationId xmlns:a16="http://schemas.microsoft.com/office/drawing/2014/main" id="{14DB20E1-2952-221D-ED7B-4E3489CE0D84}"/>
              </a:ext>
            </a:extLst>
          </p:cNvPr>
          <p:cNvSpPr>
            <a:spLocks noGrp="1"/>
          </p:cNvSpPr>
          <p:nvPr>
            <p:ph type="sldNum" sz="quarter" idx="12"/>
          </p:nvPr>
        </p:nvSpPr>
        <p:spPr/>
        <p:txBody>
          <a:bodyPr/>
          <a:lstStyle/>
          <a:p>
            <a:fld id="{B4A918BC-4D43-4B42-B3C0-E7EBE25E6AF0}" type="slidenum">
              <a:rPr lang="en-US" smtClean="0"/>
              <a:t>14</a:t>
            </a:fld>
            <a:endParaRPr lang="en-US"/>
          </a:p>
        </p:txBody>
      </p:sp>
      <p:sp>
        <p:nvSpPr>
          <p:cNvPr id="7" name="Rectangle 2">
            <a:extLst>
              <a:ext uri="{FF2B5EF4-FFF2-40B4-BE49-F238E27FC236}">
                <a16:creationId xmlns:a16="http://schemas.microsoft.com/office/drawing/2014/main" id="{00CBB2A0-32BC-CF9C-B5F9-5B9D80983309}"/>
              </a:ext>
            </a:extLst>
          </p:cNvPr>
          <p:cNvSpPr>
            <a:spLocks noGrp="1" noChangeArrowheads="1"/>
          </p:cNvSpPr>
          <p:nvPr>
            <p:ph idx="1"/>
          </p:nvPr>
        </p:nvSpPr>
        <p:spPr bwMode="auto">
          <a:xfrm>
            <a:off x="365760" y="1089164"/>
            <a:ext cx="721069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Top Teams: Borussia Dortmund and Everton FC excel in both home and away performances.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Star Players: Aron Johannsson, Fabian Johnson, and Christian Pulisic lead in scoring and assists.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Contract Stability: Clubs retain key players through long-term, high-value contracts managed by top agencies.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Market Growth: Rising player market values reflect increasing financial and sporting strength.</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Referee Insights: Recent seasons show higher match strictness, calling for improved team discipline.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Z-Test Insight: Players’ average height is significantly above 180 cm, confirming strong physical standards.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Strategic Value: These insights support better planning, talent retention, and data-driven football management.</a:t>
            </a:r>
          </a:p>
        </p:txBody>
      </p:sp>
      <p:pic>
        <p:nvPicPr>
          <p:cNvPr id="5" name="Picture 4">
            <a:extLst>
              <a:ext uri="{FF2B5EF4-FFF2-40B4-BE49-F238E27FC236}">
                <a16:creationId xmlns:a16="http://schemas.microsoft.com/office/drawing/2014/main" id="{CA42BE78-149B-013A-3F64-DA5CC3A3D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6457" y="3145683"/>
            <a:ext cx="4667795" cy="3712317"/>
          </a:xfrm>
          <a:prstGeom prst="rect">
            <a:avLst/>
          </a:prstGeom>
        </p:spPr>
      </p:pic>
      <p:pic>
        <p:nvPicPr>
          <p:cNvPr id="8" name="Picture 7">
            <a:extLst>
              <a:ext uri="{FF2B5EF4-FFF2-40B4-BE49-F238E27FC236}">
                <a16:creationId xmlns:a16="http://schemas.microsoft.com/office/drawing/2014/main" id="{0E85CF12-0BA3-9FF1-4307-4F0BF37F1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199" y="-78781"/>
            <a:ext cx="3763801" cy="4370161"/>
          </a:xfrm>
          <a:prstGeom prst="rect">
            <a:avLst/>
          </a:prstGeom>
        </p:spPr>
      </p:pic>
    </p:spTree>
    <p:extLst>
      <p:ext uri="{BB962C8B-B14F-4D97-AF65-F5344CB8AC3E}">
        <p14:creationId xmlns:p14="http://schemas.microsoft.com/office/powerpoint/2010/main" val="18073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5E75-27D3-9980-FE3E-5F29F52277E4}"/>
              </a:ext>
            </a:extLst>
          </p:cNvPr>
          <p:cNvSpPr>
            <a:spLocks noGrp="1"/>
          </p:cNvSpPr>
          <p:nvPr>
            <p:ph type="title"/>
          </p:nvPr>
        </p:nvSpPr>
        <p:spPr>
          <a:xfrm>
            <a:off x="0" y="365125"/>
            <a:ext cx="7652655" cy="650875"/>
          </a:xfrm>
        </p:spPr>
        <p:txBody>
          <a:bodyPr>
            <a:normAutofit fontScale="90000"/>
          </a:bodyPr>
          <a:lstStyle/>
          <a:p>
            <a:pPr algn="ctr"/>
            <a:r>
              <a:rPr lang="en-IN" u="sng" dirty="0"/>
              <a:t>Business Suggestion</a:t>
            </a:r>
          </a:p>
        </p:txBody>
      </p:sp>
      <p:sp>
        <p:nvSpPr>
          <p:cNvPr id="3" name="Content Placeholder 2">
            <a:extLst>
              <a:ext uri="{FF2B5EF4-FFF2-40B4-BE49-F238E27FC236}">
                <a16:creationId xmlns:a16="http://schemas.microsoft.com/office/drawing/2014/main" id="{87DA7227-CFB4-6804-D74F-258435832177}"/>
              </a:ext>
            </a:extLst>
          </p:cNvPr>
          <p:cNvSpPr>
            <a:spLocks noGrp="1"/>
          </p:cNvSpPr>
          <p:nvPr>
            <p:ph idx="1"/>
          </p:nvPr>
        </p:nvSpPr>
        <p:spPr>
          <a:xfrm>
            <a:off x="387424" y="1341120"/>
            <a:ext cx="7265233" cy="4852851"/>
          </a:xfrm>
        </p:spPr>
        <p:txBody>
          <a:bodyPr>
            <a:normAutofit fontScale="85000" lnSpcReduction="20000"/>
          </a:bodyPr>
          <a:lstStyle/>
          <a:p>
            <a:pPr algn="just"/>
            <a:r>
              <a:rPr lang="en-IN" sz="2000" i="0" dirty="0">
                <a:effectLst/>
                <a:cs typeface="Arial" panose="020B0604020202020204" pitchFamily="34" charset="0"/>
              </a:rPr>
              <a:t>Clubs should leverage data-driven insights for player recruitment and match strategies to sustain competitive advantage.</a:t>
            </a:r>
          </a:p>
          <a:p>
            <a:pPr algn="just"/>
            <a:endParaRPr lang="en-IN" sz="2000" i="0" dirty="0">
              <a:effectLst/>
              <a:cs typeface="Arial" panose="020B0604020202020204" pitchFamily="34" charset="0"/>
            </a:endParaRPr>
          </a:p>
          <a:p>
            <a:pPr algn="just"/>
            <a:r>
              <a:rPr lang="en-IN" sz="2000" i="0" dirty="0">
                <a:effectLst/>
                <a:cs typeface="Arial" panose="020B0604020202020204" pitchFamily="34" charset="0"/>
              </a:rPr>
              <a:t>Proactively manage contracts for key players, focusing on early renewals and aligning contract lengths with performance metrics.</a:t>
            </a:r>
          </a:p>
          <a:p>
            <a:pPr algn="just"/>
            <a:endParaRPr lang="en-IN" sz="2000" i="0" dirty="0">
              <a:effectLst/>
              <a:cs typeface="Arial" panose="020B0604020202020204" pitchFamily="34" charset="0"/>
            </a:endParaRPr>
          </a:p>
          <a:p>
            <a:pPr algn="just"/>
            <a:r>
              <a:rPr lang="en-IN" sz="2000" i="0" dirty="0">
                <a:effectLst/>
                <a:cs typeface="Arial" panose="020B0604020202020204" pitchFamily="34" charset="0"/>
              </a:rPr>
              <a:t>Invest in player development by strengthening youth academies and providing pathways for domestic talent.</a:t>
            </a:r>
          </a:p>
          <a:p>
            <a:pPr algn="just"/>
            <a:endParaRPr lang="en-IN" sz="2000" i="0" dirty="0">
              <a:effectLst/>
              <a:cs typeface="Arial" panose="020B0604020202020204" pitchFamily="34" charset="0"/>
            </a:endParaRPr>
          </a:p>
          <a:p>
            <a:pPr algn="just"/>
            <a:r>
              <a:rPr lang="en-IN" sz="2000" i="0" dirty="0">
                <a:effectLst/>
                <a:cs typeface="Arial" panose="020B0604020202020204" pitchFamily="34" charset="0"/>
              </a:rPr>
              <a:t>Enhance fan engagement through innovative stadium experiences and targeted marketing to maintain strong support bases.</a:t>
            </a:r>
          </a:p>
          <a:p>
            <a:pPr algn="just"/>
            <a:endParaRPr lang="en-IN" sz="2000" i="0" dirty="0">
              <a:effectLst/>
              <a:cs typeface="Arial" panose="020B0604020202020204" pitchFamily="34" charset="0"/>
            </a:endParaRPr>
          </a:p>
          <a:p>
            <a:pPr algn="just"/>
            <a:r>
              <a:rPr lang="en-IN" sz="2000" i="0" dirty="0">
                <a:effectLst/>
                <a:cs typeface="Arial" panose="020B0604020202020204" pitchFamily="34" charset="0"/>
              </a:rPr>
              <a:t>Align cross-functional teams—coaching, analytics, and business operations—under a unified strategic vision for operational excellence.</a:t>
            </a:r>
          </a:p>
          <a:p>
            <a:pPr algn="just"/>
            <a:endParaRPr lang="en-IN" sz="2000" i="0" dirty="0">
              <a:effectLst/>
              <a:cs typeface="Arial" panose="020B0604020202020204" pitchFamily="34" charset="0"/>
            </a:endParaRPr>
          </a:p>
          <a:p>
            <a:pPr algn="just"/>
            <a:r>
              <a:rPr lang="en-IN" sz="2000" i="0" dirty="0">
                <a:effectLst/>
                <a:cs typeface="Arial" panose="020B0604020202020204" pitchFamily="34" charset="0"/>
              </a:rPr>
              <a:t>Monitor referee and competition trends to adapt training and discipline, reducing match penalties and optimizing team performance.</a:t>
            </a:r>
          </a:p>
          <a:p>
            <a:pPr algn="just"/>
            <a:endParaRPr lang="en-IN" dirty="0"/>
          </a:p>
        </p:txBody>
      </p:sp>
      <p:sp>
        <p:nvSpPr>
          <p:cNvPr id="4" name="Slide Number Placeholder 3">
            <a:extLst>
              <a:ext uri="{FF2B5EF4-FFF2-40B4-BE49-F238E27FC236}">
                <a16:creationId xmlns:a16="http://schemas.microsoft.com/office/drawing/2014/main" id="{3D570A3A-E378-9FF2-10BF-787E00D0FFC9}"/>
              </a:ext>
            </a:extLst>
          </p:cNvPr>
          <p:cNvSpPr>
            <a:spLocks noGrp="1"/>
          </p:cNvSpPr>
          <p:nvPr>
            <p:ph type="sldNum" sz="quarter" idx="12"/>
          </p:nvPr>
        </p:nvSpPr>
        <p:spPr/>
        <p:txBody>
          <a:bodyPr/>
          <a:lstStyle/>
          <a:p>
            <a:fld id="{B4A918BC-4D43-4B42-B3C0-E7EBE25E6AF0}" type="slidenum">
              <a:rPr lang="en-US" smtClean="0"/>
              <a:t>15</a:t>
            </a:fld>
            <a:endParaRPr lang="en-US"/>
          </a:p>
        </p:txBody>
      </p:sp>
      <p:pic>
        <p:nvPicPr>
          <p:cNvPr id="8" name="Picture 7">
            <a:extLst>
              <a:ext uri="{FF2B5EF4-FFF2-40B4-BE49-F238E27FC236}">
                <a16:creationId xmlns:a16="http://schemas.microsoft.com/office/drawing/2014/main" id="{92FFEE00-D2AA-FBCB-0555-73028D2F3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4855" y="3180805"/>
            <a:ext cx="4554690" cy="4528458"/>
          </a:xfrm>
          <a:prstGeom prst="rect">
            <a:avLst/>
          </a:prstGeom>
        </p:spPr>
      </p:pic>
      <p:pic>
        <p:nvPicPr>
          <p:cNvPr id="6" name="Picture 5">
            <a:extLst>
              <a:ext uri="{FF2B5EF4-FFF2-40B4-BE49-F238E27FC236}">
                <a16:creationId xmlns:a16="http://schemas.microsoft.com/office/drawing/2014/main" id="{0953EF13-6AB4-2E7E-3F39-73855E0EF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2656" y="41003"/>
            <a:ext cx="4554689" cy="4114800"/>
          </a:xfrm>
          <a:prstGeom prst="rect">
            <a:avLst/>
          </a:prstGeom>
        </p:spPr>
      </p:pic>
    </p:spTree>
    <p:extLst>
      <p:ext uri="{BB962C8B-B14F-4D97-AF65-F5344CB8AC3E}">
        <p14:creationId xmlns:p14="http://schemas.microsoft.com/office/powerpoint/2010/main" val="59521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831D-B1BC-899D-E40F-062803ECB41E}"/>
              </a:ext>
            </a:extLst>
          </p:cNvPr>
          <p:cNvSpPr>
            <a:spLocks noGrp="1"/>
          </p:cNvSpPr>
          <p:nvPr>
            <p:ph type="title"/>
          </p:nvPr>
        </p:nvSpPr>
        <p:spPr>
          <a:xfrm>
            <a:off x="614680" y="136525"/>
            <a:ext cx="10515600" cy="858381"/>
          </a:xfrm>
        </p:spPr>
        <p:txBody>
          <a:bodyPr/>
          <a:lstStyle/>
          <a:p>
            <a:pPr algn="ctr"/>
            <a:r>
              <a:rPr lang="en-IN" u="sng" dirty="0"/>
              <a:t>Business Implementation of ML model.</a:t>
            </a:r>
          </a:p>
        </p:txBody>
      </p:sp>
      <p:sp>
        <p:nvSpPr>
          <p:cNvPr id="3" name="Content Placeholder 2">
            <a:extLst>
              <a:ext uri="{FF2B5EF4-FFF2-40B4-BE49-F238E27FC236}">
                <a16:creationId xmlns:a16="http://schemas.microsoft.com/office/drawing/2014/main" id="{95BA01B9-279B-400A-C0C8-C57A85C949F4}"/>
              </a:ext>
            </a:extLst>
          </p:cNvPr>
          <p:cNvSpPr>
            <a:spLocks noGrp="1"/>
          </p:cNvSpPr>
          <p:nvPr>
            <p:ph idx="1"/>
          </p:nvPr>
        </p:nvSpPr>
        <p:spPr>
          <a:xfrm>
            <a:off x="661857" y="1239043"/>
            <a:ext cx="5257800" cy="5299869"/>
          </a:xfrm>
        </p:spPr>
        <p:txBody>
          <a:bodyPr>
            <a:normAutofit lnSpcReduction="10000"/>
          </a:bodyPr>
          <a:lstStyle/>
          <a:p>
            <a:r>
              <a:rPr lang="en-IN" sz="2000" dirty="0">
                <a:cs typeface="Arial" panose="020B0604020202020204" pitchFamily="34" charset="0"/>
              </a:rPr>
              <a:t> Question : </a:t>
            </a:r>
          </a:p>
          <a:p>
            <a:pPr marL="0" indent="0">
              <a:buNone/>
            </a:pPr>
            <a:r>
              <a:rPr lang="en-IN" sz="2000" b="0" i="0" dirty="0">
                <a:effectLst/>
                <a:latin typeface="system-ui"/>
                <a:cs typeface="Arial" panose="020B0604020202020204" pitchFamily="34" charset="0"/>
              </a:rPr>
              <a:t>Predict the market value of players with  respect to Goals, Assists &amp; minutes played. </a:t>
            </a:r>
          </a:p>
          <a:p>
            <a:pPr marL="0" indent="0">
              <a:buNone/>
            </a:pPr>
            <a:r>
              <a:rPr lang="en-IN" sz="1400" b="0" i="0" dirty="0">
                <a:effectLst/>
              </a:rPr>
              <a:t>features = ['goals', 'assists', 'minutes_played’]</a:t>
            </a:r>
          </a:p>
          <a:p>
            <a:pPr marL="0" indent="0">
              <a:buNone/>
            </a:pPr>
            <a:r>
              <a:rPr lang="en-IN" sz="1400" b="0" i="0" dirty="0">
                <a:effectLst/>
              </a:rPr>
              <a:t>target = 'market_value_in_eur’</a:t>
            </a:r>
          </a:p>
          <a:p>
            <a:pPr marL="0" indent="0">
              <a:buNone/>
            </a:pPr>
            <a:r>
              <a:rPr lang="en-IN" sz="1400" b="0" i="0" dirty="0">
                <a:effectLst/>
              </a:rPr>
              <a:t>X = df_clean[features]</a:t>
            </a:r>
          </a:p>
          <a:p>
            <a:pPr marL="0" indent="0">
              <a:buNone/>
            </a:pPr>
            <a:r>
              <a:rPr lang="en-IN" sz="1400" b="0" i="0" dirty="0">
                <a:effectLst/>
              </a:rPr>
              <a:t>y = df_clean[target]</a:t>
            </a:r>
          </a:p>
          <a:p>
            <a:pPr marL="0" indent="0">
              <a:buNone/>
            </a:pPr>
            <a:r>
              <a:rPr lang="en-IN" sz="1400" b="0" i="0" dirty="0">
                <a:effectLst/>
              </a:rPr>
              <a:t>X_train, X_test, y_train, y_test = train_test_split(X, y, test_size=0.2, random_state=42)</a:t>
            </a:r>
            <a:endParaRPr lang="en-US" sz="1400" b="0" i="0" dirty="0">
              <a:effectLst/>
            </a:endParaRPr>
          </a:p>
          <a:p>
            <a:pPr marL="0" indent="0">
              <a:buNone/>
            </a:pPr>
            <a:r>
              <a:rPr lang="en-IN" sz="1400" b="0" i="0" dirty="0">
                <a:effectLst/>
                <a:cs typeface="Arial" panose="020B0604020202020204" pitchFamily="34" charset="0"/>
              </a:rPr>
              <a:t>scaler = StandardScaler()</a:t>
            </a:r>
          </a:p>
          <a:p>
            <a:pPr marL="0" indent="0">
              <a:buNone/>
            </a:pPr>
            <a:r>
              <a:rPr lang="en-IN" sz="1400" b="0" i="0" dirty="0">
                <a:effectLst/>
                <a:cs typeface="Arial" panose="020B0604020202020204" pitchFamily="34" charset="0"/>
              </a:rPr>
              <a:t>X_train_scaled = scaler.fit_transform(X_train)</a:t>
            </a:r>
          </a:p>
          <a:p>
            <a:pPr marL="0" indent="0">
              <a:buNone/>
            </a:pPr>
            <a:r>
              <a:rPr lang="en-IN" sz="1400" b="0" i="0" dirty="0">
                <a:effectLst/>
                <a:cs typeface="Arial" panose="020B0604020202020204" pitchFamily="34" charset="0"/>
              </a:rPr>
              <a:t>X_test_scaled = scaler.transform(X_test)</a:t>
            </a:r>
          </a:p>
          <a:p>
            <a:pPr marL="0" indent="0">
              <a:buNone/>
            </a:pPr>
            <a:r>
              <a:rPr lang="fr-FR" sz="1400" b="0" i="0" dirty="0">
                <a:effectLst/>
                <a:cs typeface="Arial" panose="020B0604020202020204" pitchFamily="34" charset="0"/>
              </a:rPr>
              <a:t>model = LinearRegression()model.fit(X_train_scaled, y_train)</a:t>
            </a:r>
            <a:endParaRPr lang="en-IN" sz="1400" dirty="0">
              <a:cs typeface="Arial" panose="020B0604020202020204" pitchFamily="34" charset="0"/>
            </a:endParaRPr>
          </a:p>
          <a:p>
            <a:pPr marL="0" indent="0">
              <a:buNone/>
            </a:pPr>
            <a:r>
              <a:rPr lang="en-IN" sz="1400" b="0" i="0" dirty="0">
                <a:effectLst/>
                <a:cs typeface="Arial" panose="020B0604020202020204" pitchFamily="34" charset="0"/>
              </a:rPr>
              <a:t>r2 = r2_score(y_test, y_pred)</a:t>
            </a:r>
          </a:p>
          <a:p>
            <a:pPr marL="0" indent="0">
              <a:buNone/>
            </a:pPr>
            <a:r>
              <a:rPr lang="en-IN" sz="1400" b="0" i="0" dirty="0">
                <a:effectLst/>
                <a:cs typeface="Arial" panose="020B0604020202020204" pitchFamily="34" charset="0"/>
              </a:rPr>
              <a:t>mae = mean_absolute_error(y_test, y_pred)</a:t>
            </a:r>
          </a:p>
          <a:p>
            <a:pPr marL="0" indent="0">
              <a:buNone/>
            </a:pPr>
            <a:r>
              <a:rPr lang="en-IN" sz="1400" b="0" i="0" dirty="0">
                <a:effectLst/>
                <a:cs typeface="Arial" panose="020B0604020202020204" pitchFamily="34" charset="0"/>
              </a:rPr>
              <a:t>mse = mean_squared_error(y_test, y_pred)</a:t>
            </a:r>
          </a:p>
          <a:p>
            <a:pPr marL="0" indent="0">
              <a:buNone/>
            </a:pPr>
            <a:r>
              <a:rPr lang="en-IN" sz="1400" b="0" i="0" dirty="0">
                <a:effectLst/>
                <a:cs typeface="Arial" panose="020B0604020202020204" pitchFamily="34" charset="0"/>
              </a:rPr>
              <a:t>rmse = np.sqrt(mse)</a:t>
            </a:r>
          </a:p>
          <a:p>
            <a:pPr marL="0" indent="0">
              <a:buNone/>
            </a:pPr>
            <a:endParaRPr lang="en-IN" sz="1400" b="0" i="0" dirty="0">
              <a:effectLst/>
              <a:cs typeface="Arial" panose="020B0604020202020204" pitchFamily="34" charset="0"/>
            </a:endParaRPr>
          </a:p>
          <a:p>
            <a:endParaRPr lang="en-IN" sz="2000" b="0" i="0" dirty="0">
              <a:effectLst/>
              <a:cs typeface="Arial" panose="020B0604020202020204" pitchFamily="34" charset="0"/>
            </a:endParaRPr>
          </a:p>
          <a:p>
            <a:endParaRPr lang="en-IN" sz="2000" b="0" i="0" dirty="0">
              <a:effectLst/>
              <a:cs typeface="Arial" panose="020B0604020202020204" pitchFamily="34" charset="0"/>
            </a:endParaRPr>
          </a:p>
          <a:p>
            <a:endParaRPr lang="en-IN" sz="2000" b="0" i="0" dirty="0">
              <a:effectLst/>
            </a:endParaRPr>
          </a:p>
          <a:p>
            <a:endParaRPr lang="en-IN" sz="2000" dirty="0"/>
          </a:p>
          <a:p>
            <a:endParaRPr lang="en-IN" sz="2000" dirty="0"/>
          </a:p>
        </p:txBody>
      </p:sp>
      <p:sp>
        <p:nvSpPr>
          <p:cNvPr id="4" name="Slide Number Placeholder 3">
            <a:extLst>
              <a:ext uri="{FF2B5EF4-FFF2-40B4-BE49-F238E27FC236}">
                <a16:creationId xmlns:a16="http://schemas.microsoft.com/office/drawing/2014/main" id="{C9367256-0051-591F-7CED-13E1AC143749}"/>
              </a:ext>
            </a:extLst>
          </p:cNvPr>
          <p:cNvSpPr>
            <a:spLocks noGrp="1"/>
          </p:cNvSpPr>
          <p:nvPr>
            <p:ph type="sldNum" sz="quarter" idx="12"/>
          </p:nvPr>
        </p:nvSpPr>
        <p:spPr/>
        <p:txBody>
          <a:bodyPr/>
          <a:lstStyle/>
          <a:p>
            <a:fld id="{B4A918BC-4D43-4B42-B3C0-E7EBE25E6AF0}" type="slidenum">
              <a:rPr lang="en-US" smtClean="0"/>
              <a:t>16</a:t>
            </a:fld>
            <a:endParaRPr lang="en-US"/>
          </a:p>
        </p:txBody>
      </p:sp>
      <p:sp>
        <p:nvSpPr>
          <p:cNvPr id="8" name="TextBox 7">
            <a:extLst>
              <a:ext uri="{FF2B5EF4-FFF2-40B4-BE49-F238E27FC236}">
                <a16:creationId xmlns:a16="http://schemas.microsoft.com/office/drawing/2014/main" id="{089A1DF4-7B90-FFB3-7564-F848AEBB6459}"/>
              </a:ext>
            </a:extLst>
          </p:cNvPr>
          <p:cNvSpPr txBox="1"/>
          <p:nvPr/>
        </p:nvSpPr>
        <p:spPr>
          <a:xfrm>
            <a:off x="6136638" y="1253331"/>
            <a:ext cx="5217162" cy="677108"/>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IN" sz="2000" dirty="0">
                <a:cs typeface="Arial" panose="020B0604020202020204" pitchFamily="34" charset="0"/>
              </a:rPr>
              <a:t>Model Evaluation :</a:t>
            </a:r>
          </a:p>
          <a:p>
            <a:pPr algn="just"/>
            <a:endParaRPr lang="en-IN" sz="2000" b="0" i="0" dirty="0">
              <a:effectLst/>
              <a:cs typeface="Arial" panose="020B0604020202020204" pitchFamily="34" charset="0"/>
            </a:endParaRPr>
          </a:p>
        </p:txBody>
      </p:sp>
      <p:pic>
        <p:nvPicPr>
          <p:cNvPr id="9" name="Picture 8">
            <a:extLst>
              <a:ext uri="{FF2B5EF4-FFF2-40B4-BE49-F238E27FC236}">
                <a16:creationId xmlns:a16="http://schemas.microsoft.com/office/drawing/2014/main" id="{70889A3C-6FC5-0860-95B7-B9DC4F621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619" y="1591885"/>
            <a:ext cx="5217162" cy="2370515"/>
          </a:xfrm>
          <a:prstGeom prst="rect">
            <a:avLst/>
          </a:prstGeom>
        </p:spPr>
      </p:pic>
      <p:sp>
        <p:nvSpPr>
          <p:cNvPr id="10" name="TextBox 9">
            <a:extLst>
              <a:ext uri="{FF2B5EF4-FFF2-40B4-BE49-F238E27FC236}">
                <a16:creationId xmlns:a16="http://schemas.microsoft.com/office/drawing/2014/main" id="{4CC4B13C-9DC7-433B-A2CE-05BDB1A8AC7F}"/>
              </a:ext>
            </a:extLst>
          </p:cNvPr>
          <p:cNvSpPr txBox="1"/>
          <p:nvPr/>
        </p:nvSpPr>
        <p:spPr>
          <a:xfrm>
            <a:off x="6353619" y="3973453"/>
            <a:ext cx="5217162" cy="2585323"/>
          </a:xfrm>
          <a:prstGeom prst="rect">
            <a:avLst/>
          </a:prstGeom>
          <a:noFill/>
        </p:spPr>
        <p:txBody>
          <a:bodyPr wrap="square" rtlCol="0">
            <a:spAutoFit/>
          </a:bodyPr>
          <a:lstStyle/>
          <a:p>
            <a:r>
              <a:rPr lang="en-IN" b="0" i="0" dirty="0">
                <a:effectLst/>
              </a:rPr>
              <a:t>Multiple Linear Regression : The poor R² score indicates that the selected features (goals, assists, minutes played) do not sufficiently explain the variability in market value. The model lacks predictive power with these inputs alone. The presence of high MAE and RMSE further emphasizes that the predictions deviate considerably from actual values, indicating the model is likely underfitting the data.</a:t>
            </a:r>
            <a:endParaRPr lang="en-US" dirty="0"/>
          </a:p>
        </p:txBody>
      </p:sp>
    </p:spTree>
    <p:extLst>
      <p:ext uri="{BB962C8B-B14F-4D97-AF65-F5344CB8AC3E}">
        <p14:creationId xmlns:p14="http://schemas.microsoft.com/office/powerpoint/2010/main" val="1789262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831D-B1BC-899D-E40F-062803ECB41E}"/>
              </a:ext>
            </a:extLst>
          </p:cNvPr>
          <p:cNvSpPr>
            <a:spLocks noGrp="1"/>
          </p:cNvSpPr>
          <p:nvPr>
            <p:ph type="title"/>
          </p:nvPr>
        </p:nvSpPr>
        <p:spPr>
          <a:xfrm>
            <a:off x="614680" y="136525"/>
            <a:ext cx="10515600" cy="858381"/>
          </a:xfrm>
        </p:spPr>
        <p:txBody>
          <a:bodyPr/>
          <a:lstStyle/>
          <a:p>
            <a:pPr algn="ctr"/>
            <a:r>
              <a:rPr lang="en-IN" u="sng" dirty="0"/>
              <a:t>Limitation and Future Scope</a:t>
            </a:r>
          </a:p>
        </p:txBody>
      </p:sp>
      <p:sp>
        <p:nvSpPr>
          <p:cNvPr id="3" name="Content Placeholder 2">
            <a:extLst>
              <a:ext uri="{FF2B5EF4-FFF2-40B4-BE49-F238E27FC236}">
                <a16:creationId xmlns:a16="http://schemas.microsoft.com/office/drawing/2014/main" id="{95BA01B9-279B-400A-C0C8-C57A85C949F4}"/>
              </a:ext>
            </a:extLst>
          </p:cNvPr>
          <p:cNvSpPr>
            <a:spLocks noGrp="1"/>
          </p:cNvSpPr>
          <p:nvPr>
            <p:ph idx="1"/>
          </p:nvPr>
        </p:nvSpPr>
        <p:spPr>
          <a:xfrm>
            <a:off x="838200" y="1253331"/>
            <a:ext cx="5257800" cy="4777196"/>
          </a:xfrm>
        </p:spPr>
        <p:txBody>
          <a:bodyPr>
            <a:normAutofit/>
          </a:bodyPr>
          <a:lstStyle/>
          <a:p>
            <a:r>
              <a:rPr lang="en-IN" sz="2000" dirty="0">
                <a:cs typeface="Arial" panose="020B0604020202020204" pitchFamily="34" charset="0"/>
              </a:rPr>
              <a:t>  Limitations</a:t>
            </a:r>
            <a:endParaRPr lang="en-IN" sz="2000" b="0" i="0" dirty="0">
              <a:effectLst/>
              <a:cs typeface="Arial" panose="020B0604020202020204" pitchFamily="34" charset="0"/>
            </a:endParaRPr>
          </a:p>
          <a:p>
            <a:r>
              <a:rPr lang="en-IN" sz="2000" b="0" i="0" dirty="0">
                <a:effectLst/>
                <a:cs typeface="Arial" panose="020B0604020202020204" pitchFamily="34" charset="0"/>
              </a:rPr>
              <a:t>Data availability and quality is limited by    inconsistencies, missing values, or lack of access to confidential contract details and real-time performance metrics.</a:t>
            </a:r>
          </a:p>
          <a:p>
            <a:r>
              <a:rPr lang="en-IN" sz="2000" b="0" i="0" dirty="0">
                <a:effectLst/>
                <a:cs typeface="Arial" panose="020B0604020202020204" pitchFamily="34" charset="0"/>
              </a:rPr>
              <a:t>External factors such as injuries, sudden transfers, and unpredictable referee decisions are not fully captured, which may affect the accuracy of performance and contract predictions.</a:t>
            </a:r>
          </a:p>
          <a:p>
            <a:r>
              <a:rPr lang="en-IN" sz="2000" b="0" i="0" dirty="0">
                <a:effectLst/>
                <a:cs typeface="Arial" panose="020B0604020202020204" pitchFamily="34" charset="0"/>
              </a:rPr>
              <a:t>The complexity of football dynamics, including off-field influences, coaching decisions, and psychological factors, </a:t>
            </a:r>
            <a:r>
              <a:rPr lang="en-IN" sz="2000" dirty="0">
                <a:cs typeface="Arial" panose="020B0604020202020204" pitchFamily="34" charset="0"/>
              </a:rPr>
              <a:t>are</a:t>
            </a:r>
            <a:r>
              <a:rPr lang="en-IN" sz="2000" b="0" i="0" dirty="0">
                <a:effectLst/>
                <a:cs typeface="Arial" panose="020B0604020202020204" pitchFamily="34" charset="0"/>
              </a:rPr>
              <a:t> difficult to quantify and integrate into purely data-driven analyses.</a:t>
            </a:r>
          </a:p>
          <a:p>
            <a:endParaRPr lang="en-IN" sz="2000" b="0" i="0" dirty="0">
              <a:effectLst/>
              <a:cs typeface="Arial" panose="020B0604020202020204" pitchFamily="34" charset="0"/>
            </a:endParaRPr>
          </a:p>
          <a:p>
            <a:endParaRPr lang="en-IN" sz="2000" b="0" i="0" dirty="0">
              <a:effectLst/>
              <a:cs typeface="Arial" panose="020B0604020202020204" pitchFamily="34" charset="0"/>
            </a:endParaRPr>
          </a:p>
          <a:p>
            <a:endParaRPr lang="en-IN" sz="2000" b="0" i="0" dirty="0">
              <a:effectLst/>
            </a:endParaRPr>
          </a:p>
          <a:p>
            <a:endParaRPr lang="en-IN" sz="2000" dirty="0"/>
          </a:p>
          <a:p>
            <a:endParaRPr lang="en-IN" sz="2000" dirty="0"/>
          </a:p>
        </p:txBody>
      </p:sp>
      <p:sp>
        <p:nvSpPr>
          <p:cNvPr id="4" name="Slide Number Placeholder 3">
            <a:extLst>
              <a:ext uri="{FF2B5EF4-FFF2-40B4-BE49-F238E27FC236}">
                <a16:creationId xmlns:a16="http://schemas.microsoft.com/office/drawing/2014/main" id="{C9367256-0051-591F-7CED-13E1AC143749}"/>
              </a:ext>
            </a:extLst>
          </p:cNvPr>
          <p:cNvSpPr>
            <a:spLocks noGrp="1"/>
          </p:cNvSpPr>
          <p:nvPr>
            <p:ph type="sldNum" sz="quarter" idx="12"/>
          </p:nvPr>
        </p:nvSpPr>
        <p:spPr/>
        <p:txBody>
          <a:bodyPr/>
          <a:lstStyle/>
          <a:p>
            <a:fld id="{B4A918BC-4D43-4B42-B3C0-E7EBE25E6AF0}" type="slidenum">
              <a:rPr lang="en-US" smtClean="0"/>
              <a:t>17</a:t>
            </a:fld>
            <a:endParaRPr lang="en-US"/>
          </a:p>
        </p:txBody>
      </p:sp>
      <p:sp>
        <p:nvSpPr>
          <p:cNvPr id="8" name="TextBox 7">
            <a:extLst>
              <a:ext uri="{FF2B5EF4-FFF2-40B4-BE49-F238E27FC236}">
                <a16:creationId xmlns:a16="http://schemas.microsoft.com/office/drawing/2014/main" id="{089A1DF4-7B90-FFB3-7564-F848AEBB6459}"/>
              </a:ext>
            </a:extLst>
          </p:cNvPr>
          <p:cNvSpPr txBox="1"/>
          <p:nvPr/>
        </p:nvSpPr>
        <p:spPr>
          <a:xfrm>
            <a:off x="6136638" y="1253331"/>
            <a:ext cx="5217162" cy="4385816"/>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IN" sz="2000" dirty="0">
                <a:cs typeface="Arial" panose="020B0604020202020204" pitchFamily="34" charset="0"/>
              </a:rPr>
              <a:t>Future Scopes</a:t>
            </a:r>
          </a:p>
          <a:p>
            <a:pPr marL="228600" indent="-228600">
              <a:lnSpc>
                <a:spcPct val="90000"/>
              </a:lnSpc>
              <a:spcBef>
                <a:spcPts val="1000"/>
              </a:spcBef>
              <a:buFont typeface="Arial" panose="020B0604020202020204" pitchFamily="34" charset="0"/>
              <a:buChar char="•"/>
            </a:pPr>
            <a:r>
              <a:rPr lang="en-IN" sz="2000" dirty="0">
                <a:cs typeface="Arial" panose="020B0604020202020204" pitchFamily="34" charset="0"/>
              </a:rPr>
              <a:t>Integrate multi-source real-time data including player biometrics, injury reports, and detailed match event tracking for enhanced predictive modeling.</a:t>
            </a:r>
          </a:p>
          <a:p>
            <a:pPr marL="228600" indent="-228600">
              <a:lnSpc>
                <a:spcPct val="90000"/>
              </a:lnSpc>
              <a:spcBef>
                <a:spcPts val="1000"/>
              </a:spcBef>
              <a:buFont typeface="Arial" panose="020B0604020202020204" pitchFamily="34" charset="0"/>
              <a:buChar char="•"/>
            </a:pPr>
            <a:r>
              <a:rPr lang="en-IN" sz="2000" dirty="0">
                <a:cs typeface="Arial" panose="020B0604020202020204" pitchFamily="34" charset="0"/>
              </a:rPr>
              <a:t>Develop user-friendly, modular analytics platforms that bridge the gap between technical data insights and practical coaching or management applications.</a:t>
            </a:r>
          </a:p>
          <a:p>
            <a:pPr marL="228600" indent="-228600">
              <a:lnSpc>
                <a:spcPct val="90000"/>
              </a:lnSpc>
              <a:spcBef>
                <a:spcPts val="1000"/>
              </a:spcBef>
              <a:buFont typeface="Arial" panose="020B0604020202020204" pitchFamily="34" charset="0"/>
              <a:buChar char="•"/>
            </a:pPr>
            <a:r>
              <a:rPr lang="en-IN" sz="2000" dirty="0">
                <a:cs typeface="Arial" panose="020B0604020202020204" pitchFamily="34" charset="0"/>
              </a:rPr>
              <a:t>Expand analytics coverage to grassroots and youth levels while incorporating qualitative inputs to improve holistic player assessment and decision-making.</a:t>
            </a:r>
          </a:p>
          <a:p>
            <a:pPr marL="457200" indent="-457200" algn="just">
              <a:buFont typeface="Arial" panose="020B0604020202020204" pitchFamily="34" charset="0"/>
              <a:buChar char="•"/>
            </a:pPr>
            <a:endParaRPr lang="en-IN" sz="2000" b="0" i="0" dirty="0">
              <a:effectLst/>
              <a:cs typeface="Arial" panose="020B0604020202020204" pitchFamily="34" charset="0"/>
            </a:endParaRPr>
          </a:p>
        </p:txBody>
      </p:sp>
    </p:spTree>
    <p:extLst>
      <p:ext uri="{BB962C8B-B14F-4D97-AF65-F5344CB8AC3E}">
        <p14:creationId xmlns:p14="http://schemas.microsoft.com/office/powerpoint/2010/main" val="18898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1CAF8591-B1F0-B2F8-279A-6FFC779E5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02" y="0"/>
            <a:ext cx="12503496" cy="7075701"/>
          </a:xfrm>
          <a:prstGeom prst="rect">
            <a:avLst/>
          </a:prstGeom>
        </p:spPr>
      </p:pic>
      <p:pic>
        <p:nvPicPr>
          <p:cNvPr id="61" name="Picture 60">
            <a:extLst>
              <a:ext uri="{FF2B5EF4-FFF2-40B4-BE49-F238E27FC236}">
                <a16:creationId xmlns:a16="http://schemas.microsoft.com/office/drawing/2014/main" id="{1BB8311A-6488-FE0B-AC88-F583A7204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865" y="-350048"/>
            <a:ext cx="2799098" cy="2226134"/>
          </a:xfrm>
          <a:prstGeom prst="rect">
            <a:avLst/>
          </a:prstGeom>
        </p:spPr>
      </p:pic>
      <p:pic>
        <p:nvPicPr>
          <p:cNvPr id="60" name="Picture 59">
            <a:extLst>
              <a:ext uri="{FF2B5EF4-FFF2-40B4-BE49-F238E27FC236}">
                <a16:creationId xmlns:a16="http://schemas.microsoft.com/office/drawing/2014/main" id="{A17351FA-8988-B169-8573-567A4D73D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611" y="-350049"/>
            <a:ext cx="2799098" cy="2226134"/>
          </a:xfrm>
          <a:prstGeom prst="rect">
            <a:avLst/>
          </a:prstGeom>
        </p:spPr>
      </p:pic>
      <p:pic>
        <p:nvPicPr>
          <p:cNvPr id="62" name="Picture 61">
            <a:extLst>
              <a:ext uri="{FF2B5EF4-FFF2-40B4-BE49-F238E27FC236}">
                <a16:creationId xmlns:a16="http://schemas.microsoft.com/office/drawing/2014/main" id="{E850A148-2548-4417-6103-885AA3EAD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165" y="-355382"/>
            <a:ext cx="2799098" cy="2226134"/>
          </a:xfrm>
          <a:prstGeom prst="rect">
            <a:avLst/>
          </a:prstGeom>
        </p:spPr>
      </p:pic>
      <p:pic>
        <p:nvPicPr>
          <p:cNvPr id="58" name="Picture 57">
            <a:extLst>
              <a:ext uri="{FF2B5EF4-FFF2-40B4-BE49-F238E27FC236}">
                <a16:creationId xmlns:a16="http://schemas.microsoft.com/office/drawing/2014/main" id="{1FEE438E-0BDE-30D0-E6E0-CC5577377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5" y="-350048"/>
            <a:ext cx="2799098" cy="2226134"/>
          </a:xfrm>
          <a:prstGeom prst="rect">
            <a:avLst/>
          </a:prstGeom>
        </p:spPr>
      </p:pic>
      <p:pic>
        <p:nvPicPr>
          <p:cNvPr id="59" name="Picture 58">
            <a:extLst>
              <a:ext uri="{FF2B5EF4-FFF2-40B4-BE49-F238E27FC236}">
                <a16:creationId xmlns:a16="http://schemas.microsoft.com/office/drawing/2014/main" id="{622DDA00-23C7-E2EA-23E4-A361BAAE7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906" y="-317959"/>
            <a:ext cx="2799098" cy="2226134"/>
          </a:xfrm>
          <a:prstGeom prst="rect">
            <a:avLst/>
          </a:prstGeom>
        </p:spPr>
      </p:pic>
      <p:sp>
        <p:nvSpPr>
          <p:cNvPr id="2" name="Title 1">
            <a:extLst>
              <a:ext uri="{FF2B5EF4-FFF2-40B4-BE49-F238E27FC236}">
                <a16:creationId xmlns:a16="http://schemas.microsoft.com/office/drawing/2014/main" id="{048370C9-393B-D15C-61B4-A52AC0F2FC0B}"/>
              </a:ext>
            </a:extLst>
          </p:cNvPr>
          <p:cNvSpPr>
            <a:spLocks noGrp="1"/>
          </p:cNvSpPr>
          <p:nvPr>
            <p:ph type="title"/>
          </p:nvPr>
        </p:nvSpPr>
        <p:spPr>
          <a:xfrm>
            <a:off x="546100" y="2197102"/>
            <a:ext cx="11099800" cy="736081"/>
          </a:xfrm>
        </p:spPr>
        <p:txBody>
          <a:bodyPr>
            <a:normAutofit/>
          </a:bodyPr>
          <a:lstStyle/>
          <a:p>
            <a:pPr algn="ctr"/>
            <a:r>
              <a:rPr lang="en-US" b="1" dirty="0"/>
              <a:t>THANK YOU!</a:t>
            </a:r>
          </a:p>
        </p:txBody>
      </p:sp>
      <p:sp>
        <p:nvSpPr>
          <p:cNvPr id="3" name="Slide Number Placeholder 2">
            <a:extLst>
              <a:ext uri="{FF2B5EF4-FFF2-40B4-BE49-F238E27FC236}">
                <a16:creationId xmlns:a16="http://schemas.microsoft.com/office/drawing/2014/main" id="{1ED57806-8FE3-4CB1-E138-F113197298E9}"/>
              </a:ext>
            </a:extLst>
          </p:cNvPr>
          <p:cNvSpPr>
            <a:spLocks noGrp="1"/>
          </p:cNvSpPr>
          <p:nvPr>
            <p:ph type="sldNum" sz="quarter" idx="12"/>
          </p:nvPr>
        </p:nvSpPr>
        <p:spPr/>
        <p:txBody>
          <a:bodyPr/>
          <a:lstStyle/>
          <a:p>
            <a:fld id="{B4A918BC-4D43-4B42-B3C0-E7EBE25E6AF0}" type="slidenum">
              <a:rPr lang="en-US" smtClean="0"/>
              <a:t>18</a:t>
            </a:fld>
            <a:endParaRPr lang="en-US"/>
          </a:p>
        </p:txBody>
      </p:sp>
      <p:pic>
        <p:nvPicPr>
          <p:cNvPr id="28" name="Picture 27">
            <a:extLst>
              <a:ext uri="{FF2B5EF4-FFF2-40B4-BE49-F238E27FC236}">
                <a16:creationId xmlns:a16="http://schemas.microsoft.com/office/drawing/2014/main" id="{02BA4B95-7C2B-B647-A0D1-6138D05F8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500" y="2539999"/>
            <a:ext cx="7493000" cy="4745565"/>
          </a:xfrm>
          <a:prstGeom prst="rect">
            <a:avLst/>
          </a:prstGeom>
        </p:spPr>
      </p:pic>
      <p:pic>
        <p:nvPicPr>
          <p:cNvPr id="40" name="Picture 39">
            <a:extLst>
              <a:ext uri="{FF2B5EF4-FFF2-40B4-BE49-F238E27FC236}">
                <a16:creationId xmlns:a16="http://schemas.microsoft.com/office/drawing/2014/main" id="{1236AB0B-DBA8-4961-5A0C-A9E24A159D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4400" y="699962"/>
            <a:ext cx="5283200" cy="1569256"/>
          </a:xfrm>
          <a:prstGeom prst="rect">
            <a:avLst/>
          </a:prstGeom>
        </p:spPr>
      </p:pic>
      <p:pic>
        <p:nvPicPr>
          <p:cNvPr id="48" name="Picture 47">
            <a:extLst>
              <a:ext uri="{FF2B5EF4-FFF2-40B4-BE49-F238E27FC236}">
                <a16:creationId xmlns:a16="http://schemas.microsoft.com/office/drawing/2014/main" id="{484B65F7-7E63-7853-32DC-24A5F3F4AB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6938" y="1774715"/>
            <a:ext cx="959556" cy="476359"/>
          </a:xfrm>
          <a:prstGeom prst="rect">
            <a:avLst/>
          </a:prstGeom>
        </p:spPr>
      </p:pic>
      <p:pic>
        <p:nvPicPr>
          <p:cNvPr id="49" name="Picture 48">
            <a:extLst>
              <a:ext uri="{FF2B5EF4-FFF2-40B4-BE49-F238E27FC236}">
                <a16:creationId xmlns:a16="http://schemas.microsoft.com/office/drawing/2014/main" id="{6B1B70BC-D583-32CD-026B-239E2BF2AC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7382" y="1774715"/>
            <a:ext cx="959556" cy="476359"/>
          </a:xfrm>
          <a:prstGeom prst="rect">
            <a:avLst/>
          </a:prstGeom>
        </p:spPr>
      </p:pic>
      <p:pic>
        <p:nvPicPr>
          <p:cNvPr id="50" name="Picture 49">
            <a:extLst>
              <a:ext uri="{FF2B5EF4-FFF2-40B4-BE49-F238E27FC236}">
                <a16:creationId xmlns:a16="http://schemas.microsoft.com/office/drawing/2014/main" id="{AE77CEB9-8845-A7E6-13C1-104521D8E5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0043" y="1774714"/>
            <a:ext cx="959556" cy="476359"/>
          </a:xfrm>
          <a:prstGeom prst="rect">
            <a:avLst/>
          </a:prstGeom>
        </p:spPr>
      </p:pic>
      <p:pic>
        <p:nvPicPr>
          <p:cNvPr id="51" name="Picture 50">
            <a:extLst>
              <a:ext uri="{FF2B5EF4-FFF2-40B4-BE49-F238E27FC236}">
                <a16:creationId xmlns:a16="http://schemas.microsoft.com/office/drawing/2014/main" id="{9C10A7C3-8129-D03E-6A3F-3805BAFC74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9080" y="1774713"/>
            <a:ext cx="959556" cy="476359"/>
          </a:xfrm>
          <a:prstGeom prst="rect">
            <a:avLst/>
          </a:prstGeom>
        </p:spPr>
      </p:pic>
      <p:pic>
        <p:nvPicPr>
          <p:cNvPr id="52" name="Picture 51">
            <a:extLst>
              <a:ext uri="{FF2B5EF4-FFF2-40B4-BE49-F238E27FC236}">
                <a16:creationId xmlns:a16="http://schemas.microsoft.com/office/drawing/2014/main" id="{BC8AA5E7-3A79-9C2E-D803-1B342A4D89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1957" y="1774713"/>
            <a:ext cx="959556" cy="476359"/>
          </a:xfrm>
          <a:prstGeom prst="rect">
            <a:avLst/>
          </a:prstGeom>
        </p:spPr>
      </p:pic>
      <p:pic>
        <p:nvPicPr>
          <p:cNvPr id="53" name="Picture 52">
            <a:extLst>
              <a:ext uri="{FF2B5EF4-FFF2-40B4-BE49-F238E27FC236}">
                <a16:creationId xmlns:a16="http://schemas.microsoft.com/office/drawing/2014/main" id="{07F8D646-BB1F-DFE7-7921-D1539CDF0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5540" y="1774713"/>
            <a:ext cx="959556" cy="476359"/>
          </a:xfrm>
          <a:prstGeom prst="rect">
            <a:avLst/>
          </a:prstGeom>
        </p:spPr>
      </p:pic>
      <p:pic>
        <p:nvPicPr>
          <p:cNvPr id="54" name="Picture 53">
            <a:extLst>
              <a:ext uri="{FF2B5EF4-FFF2-40B4-BE49-F238E27FC236}">
                <a16:creationId xmlns:a16="http://schemas.microsoft.com/office/drawing/2014/main" id="{25BB11FF-9951-C737-F8AF-FC80873064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794" y="1774712"/>
            <a:ext cx="959556" cy="476359"/>
          </a:xfrm>
          <a:prstGeom prst="rect">
            <a:avLst/>
          </a:prstGeom>
        </p:spPr>
      </p:pic>
      <p:pic>
        <p:nvPicPr>
          <p:cNvPr id="55" name="Picture 54">
            <a:extLst>
              <a:ext uri="{FF2B5EF4-FFF2-40B4-BE49-F238E27FC236}">
                <a16:creationId xmlns:a16="http://schemas.microsoft.com/office/drawing/2014/main" id="{9B722850-AC88-2D07-B29C-B46604C8D4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02" y="1777883"/>
            <a:ext cx="959556" cy="476359"/>
          </a:xfrm>
          <a:prstGeom prst="rect">
            <a:avLst/>
          </a:prstGeom>
        </p:spPr>
      </p:pic>
      <p:cxnSp>
        <p:nvCxnSpPr>
          <p:cNvPr id="66" name="Straight Connector 65">
            <a:extLst>
              <a:ext uri="{FF2B5EF4-FFF2-40B4-BE49-F238E27FC236}">
                <a16:creationId xmlns:a16="http://schemas.microsoft.com/office/drawing/2014/main" id="{D10414B3-699F-5174-B78F-28195EA1212D}"/>
              </a:ext>
            </a:extLst>
          </p:cNvPr>
          <p:cNvCxnSpPr/>
          <p:nvPr/>
        </p:nvCxnSpPr>
        <p:spPr>
          <a:xfrm>
            <a:off x="-498002" y="2251071"/>
            <a:ext cx="135282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AC476AB3-E860-9C8F-BF7D-5095857D9718}"/>
              </a:ext>
            </a:extLst>
          </p:cNvPr>
          <p:cNvCxnSpPr/>
          <p:nvPr/>
        </p:nvCxnSpPr>
        <p:spPr>
          <a:xfrm>
            <a:off x="3611513" y="2197102"/>
            <a:ext cx="46087" cy="12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6D2D457-5D74-AF12-361B-66ABD49D90BA}"/>
              </a:ext>
            </a:extLst>
          </p:cNvPr>
          <p:cNvCxnSpPr>
            <a:cxnSpLocks/>
          </p:cNvCxnSpPr>
          <p:nvPr/>
        </p:nvCxnSpPr>
        <p:spPr>
          <a:xfrm flipH="1">
            <a:off x="3131735" y="2226134"/>
            <a:ext cx="478655" cy="5699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76CAAA2E-72CA-1CDE-3819-1B0A4BEA0672}"/>
              </a:ext>
            </a:extLst>
          </p:cNvPr>
          <p:cNvCxnSpPr>
            <a:cxnSpLocks/>
          </p:cNvCxnSpPr>
          <p:nvPr/>
        </p:nvCxnSpPr>
        <p:spPr>
          <a:xfrm>
            <a:off x="8560866" y="2226133"/>
            <a:ext cx="661517" cy="601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0D75A189-3BBA-33A5-91EE-2F778CFAC8A6}"/>
              </a:ext>
            </a:extLst>
          </p:cNvPr>
          <p:cNvCxnSpPr>
            <a:cxnSpLocks/>
          </p:cNvCxnSpPr>
          <p:nvPr/>
        </p:nvCxnSpPr>
        <p:spPr>
          <a:xfrm>
            <a:off x="3115446" y="2800148"/>
            <a:ext cx="6106937" cy="2774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9419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EBB2-76D3-9B07-D382-38EE396E854C}"/>
              </a:ext>
            </a:extLst>
          </p:cNvPr>
          <p:cNvSpPr>
            <a:spLocks noGrp="1"/>
          </p:cNvSpPr>
          <p:nvPr>
            <p:ph type="title"/>
          </p:nvPr>
        </p:nvSpPr>
        <p:spPr>
          <a:xfrm>
            <a:off x="651100" y="3699201"/>
            <a:ext cx="3854318" cy="690418"/>
          </a:xfrm>
          <a:noFill/>
        </p:spPr>
        <p:txBody>
          <a:bodyPr>
            <a:noAutofit/>
          </a:bodyPr>
          <a:lstStyle/>
          <a:p>
            <a:pPr algn="ctr"/>
            <a:r>
              <a:rPr lang="en-US" sz="2300" b="1" u="sng" dirty="0">
                <a:cs typeface="Arial" panose="020B0604020202020204" pitchFamily="34" charset="0"/>
              </a:rPr>
              <a:t>Business Objective:</a:t>
            </a:r>
          </a:p>
        </p:txBody>
      </p:sp>
      <p:sp>
        <p:nvSpPr>
          <p:cNvPr id="3" name="Content Placeholder 2">
            <a:extLst>
              <a:ext uri="{FF2B5EF4-FFF2-40B4-BE49-F238E27FC236}">
                <a16:creationId xmlns:a16="http://schemas.microsoft.com/office/drawing/2014/main" id="{D3080CDE-6AD0-1035-1B8D-99A126A81AAB}"/>
              </a:ext>
            </a:extLst>
          </p:cNvPr>
          <p:cNvSpPr>
            <a:spLocks noGrp="1"/>
          </p:cNvSpPr>
          <p:nvPr>
            <p:ph idx="1"/>
          </p:nvPr>
        </p:nvSpPr>
        <p:spPr>
          <a:xfrm>
            <a:off x="201389" y="4448179"/>
            <a:ext cx="4251732" cy="2197094"/>
          </a:xfrm>
          <a:noFill/>
          <a:ln>
            <a:noFill/>
          </a:ln>
        </p:spPr>
        <p:txBody>
          <a:bodyPr>
            <a:noAutofit/>
          </a:bodyPr>
          <a:lstStyle/>
          <a:p>
            <a:pPr marL="285750" indent="-285750" algn="just"/>
            <a:r>
              <a:rPr lang="en-US" sz="1800" dirty="0">
                <a:cs typeface="Arial" panose="020B0604020202020204" pitchFamily="34" charset="0"/>
              </a:rPr>
              <a:t>Competition Analysis</a:t>
            </a:r>
          </a:p>
          <a:p>
            <a:pPr marL="285750" indent="-285750" algn="just"/>
            <a:r>
              <a:rPr lang="en-IN" sz="1800" dirty="0">
                <a:latin typeface="Aptos body"/>
                <a:cs typeface="Arial" panose="020B0604020202020204" pitchFamily="34" charset="0"/>
              </a:rPr>
              <a:t>Player Performance Analysis </a:t>
            </a:r>
            <a:endParaRPr lang="en-US" sz="1800" dirty="0">
              <a:solidFill>
                <a:srgbClr val="323130"/>
              </a:solidFill>
              <a:highlight>
                <a:srgbClr val="FFFFFF"/>
              </a:highlight>
              <a:latin typeface="Aptos body"/>
              <a:cs typeface="Arial" panose="020B0604020202020204" pitchFamily="34" charset="0"/>
            </a:endParaRPr>
          </a:p>
          <a:p>
            <a:pPr marL="285750" indent="-285750" algn="just"/>
            <a:r>
              <a:rPr lang="en-US" sz="1800" dirty="0">
                <a:cs typeface="Arial" panose="020B0604020202020204" pitchFamily="34" charset="0"/>
              </a:rPr>
              <a:t>Club Performance Analysis</a:t>
            </a:r>
          </a:p>
          <a:p>
            <a:pPr marL="285750" indent="-285750" algn="just"/>
            <a:r>
              <a:rPr lang="en-US" sz="1800" dirty="0">
                <a:cs typeface="Arial" panose="020B0604020202020204" pitchFamily="34" charset="0"/>
              </a:rPr>
              <a:t>Referee Analysis</a:t>
            </a:r>
          </a:p>
          <a:p>
            <a:pPr marL="285750" indent="-285750" algn="just"/>
            <a:r>
              <a:rPr lang="en-US" sz="1800" dirty="0">
                <a:cs typeface="Arial" panose="020B0604020202020204" pitchFamily="34" charset="0"/>
              </a:rPr>
              <a:t>Contract Management Analysis</a:t>
            </a:r>
          </a:p>
          <a:p>
            <a:pPr marL="285750" indent="-285750" algn="just"/>
            <a:endParaRPr lang="en-US" sz="1800" dirty="0">
              <a:solidFill>
                <a:srgbClr val="323130"/>
              </a:solidFill>
              <a:highlight>
                <a:srgbClr val="FFFFFF"/>
              </a:highlight>
              <a:cs typeface="Arial" panose="020B0604020202020204" pitchFamily="34" charset="0"/>
            </a:endParaRPr>
          </a:p>
        </p:txBody>
      </p:sp>
      <p:sp>
        <p:nvSpPr>
          <p:cNvPr id="4" name="Slide Number Placeholder 3">
            <a:extLst>
              <a:ext uri="{FF2B5EF4-FFF2-40B4-BE49-F238E27FC236}">
                <a16:creationId xmlns:a16="http://schemas.microsoft.com/office/drawing/2014/main" id="{549A6222-2823-1447-BBEE-720ED4C8E9D3}"/>
              </a:ext>
            </a:extLst>
          </p:cNvPr>
          <p:cNvSpPr>
            <a:spLocks noGrp="1"/>
          </p:cNvSpPr>
          <p:nvPr>
            <p:ph type="sldNum" sz="quarter" idx="12"/>
          </p:nvPr>
        </p:nvSpPr>
        <p:spPr/>
        <p:txBody>
          <a:bodyPr/>
          <a:lstStyle/>
          <a:p>
            <a:fld id="{B4A918BC-4D43-4B42-B3C0-E7EBE25E6AF0}"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7156923-AB7F-2BFA-6C0B-2EB206DBD649}"/>
              </a:ext>
            </a:extLst>
          </p:cNvPr>
          <p:cNvSpPr txBox="1">
            <a:spLocks/>
          </p:cNvSpPr>
          <p:nvPr/>
        </p:nvSpPr>
        <p:spPr>
          <a:xfrm>
            <a:off x="508000" y="0"/>
            <a:ext cx="3996786" cy="882074"/>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ctr"/>
            <a:r>
              <a:rPr lang="en-US" sz="2400" b="1" u="sng" dirty="0">
                <a:cs typeface="Arial" panose="020B0604020202020204" pitchFamily="34" charset="0"/>
              </a:rPr>
              <a:t>Problem Statement:</a:t>
            </a:r>
          </a:p>
        </p:txBody>
      </p:sp>
      <p:sp>
        <p:nvSpPr>
          <p:cNvPr id="6" name="Content Placeholder 2">
            <a:extLst>
              <a:ext uri="{FF2B5EF4-FFF2-40B4-BE49-F238E27FC236}">
                <a16:creationId xmlns:a16="http://schemas.microsoft.com/office/drawing/2014/main" id="{1DC1BE8E-DA3C-68F0-409C-79DC1B5DD6EC}"/>
              </a:ext>
            </a:extLst>
          </p:cNvPr>
          <p:cNvSpPr txBox="1">
            <a:spLocks/>
          </p:cNvSpPr>
          <p:nvPr/>
        </p:nvSpPr>
        <p:spPr>
          <a:xfrm>
            <a:off x="465412" y="787400"/>
            <a:ext cx="4251732" cy="3187700"/>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1800" b="0" i="0" dirty="0">
                <a:effectLst/>
              </a:rPr>
              <a:t>Football organisations struggle to convert complex match and player data into clear, actionable strategies.</a:t>
            </a:r>
          </a:p>
          <a:p>
            <a:pPr algn="just"/>
            <a:r>
              <a:rPr lang="en-IN" sz="1800" b="0" i="0" dirty="0">
                <a:effectLst/>
              </a:rPr>
              <a:t>Inconsistent data quality and real-time demands make analysis challenging.</a:t>
            </a:r>
          </a:p>
          <a:p>
            <a:pPr algn="just"/>
            <a:r>
              <a:rPr lang="en-IN" sz="1800" b="0" i="0" dirty="0">
                <a:effectLst/>
              </a:rPr>
              <a:t>This project aims to transform raw football data into insights that drive better team performance and smarter business decisions.</a:t>
            </a:r>
          </a:p>
        </p:txBody>
      </p:sp>
      <p:pic>
        <p:nvPicPr>
          <p:cNvPr id="11" name="Picture 10">
            <a:extLst>
              <a:ext uri="{FF2B5EF4-FFF2-40B4-BE49-F238E27FC236}">
                <a16:creationId xmlns:a16="http://schemas.microsoft.com/office/drawing/2014/main" id="{438C1227-D4D3-101B-52AA-18214AA95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743" y="-501651"/>
            <a:ext cx="7639824" cy="8165193"/>
          </a:xfrm>
          <a:prstGeom prst="rect">
            <a:avLst/>
          </a:prstGeom>
        </p:spPr>
      </p:pic>
    </p:spTree>
    <p:extLst>
      <p:ext uri="{BB962C8B-B14F-4D97-AF65-F5344CB8AC3E}">
        <p14:creationId xmlns:p14="http://schemas.microsoft.com/office/powerpoint/2010/main" val="4471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63F6-9614-67BE-6B8F-527626357F1D}"/>
              </a:ext>
            </a:extLst>
          </p:cNvPr>
          <p:cNvSpPr>
            <a:spLocks noGrp="1"/>
          </p:cNvSpPr>
          <p:nvPr>
            <p:ph type="title"/>
          </p:nvPr>
        </p:nvSpPr>
        <p:spPr>
          <a:xfrm>
            <a:off x="204695" y="-163286"/>
            <a:ext cx="11780476" cy="919098"/>
          </a:xfrm>
        </p:spPr>
        <p:txBody>
          <a:bodyPr>
            <a:normAutofit/>
          </a:bodyPr>
          <a:lstStyle/>
          <a:p>
            <a:pPr algn="ctr"/>
            <a:r>
              <a:rPr lang="en-US" sz="3000" u="sng" dirty="0">
                <a:cs typeface="Arial" panose="020B0604020202020204" pitchFamily="34" charset="0"/>
              </a:rPr>
              <a:t>Data Description</a:t>
            </a:r>
          </a:p>
        </p:txBody>
      </p:sp>
      <p:sp>
        <p:nvSpPr>
          <p:cNvPr id="4" name="Slide Number Placeholder 3">
            <a:extLst>
              <a:ext uri="{FF2B5EF4-FFF2-40B4-BE49-F238E27FC236}">
                <a16:creationId xmlns:a16="http://schemas.microsoft.com/office/drawing/2014/main" id="{028454D5-CC6E-6C55-F58B-60B942BE745D}"/>
              </a:ext>
            </a:extLst>
          </p:cNvPr>
          <p:cNvSpPr>
            <a:spLocks noGrp="1"/>
          </p:cNvSpPr>
          <p:nvPr>
            <p:ph type="sldNum" sz="quarter" idx="12"/>
          </p:nvPr>
        </p:nvSpPr>
        <p:spPr/>
        <p:txBody>
          <a:bodyPr/>
          <a:lstStyle/>
          <a:p>
            <a:fld id="{B4A918BC-4D43-4B42-B3C0-E7EBE25E6AF0}" type="slidenum">
              <a:rPr lang="en-US" smtClean="0"/>
              <a:t>3</a:t>
            </a:fld>
            <a:endParaRPr lang="en-US"/>
          </a:p>
        </p:txBody>
      </p:sp>
      <p:sp>
        <p:nvSpPr>
          <p:cNvPr id="6" name="TextBox 5">
            <a:extLst>
              <a:ext uri="{FF2B5EF4-FFF2-40B4-BE49-F238E27FC236}">
                <a16:creationId xmlns:a16="http://schemas.microsoft.com/office/drawing/2014/main" id="{9CE8390E-370D-3670-8DE3-02DE69EA81E6}"/>
              </a:ext>
            </a:extLst>
          </p:cNvPr>
          <p:cNvSpPr txBox="1"/>
          <p:nvPr/>
        </p:nvSpPr>
        <p:spPr>
          <a:xfrm>
            <a:off x="3102428" y="517803"/>
            <a:ext cx="6291943" cy="6771084"/>
          </a:xfrm>
          <a:prstGeom prst="rect">
            <a:avLst/>
          </a:prstGeom>
          <a:noFill/>
        </p:spPr>
        <p:txBody>
          <a:bodyPr wrap="square" rtlCol="0">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cs typeface="Arial" panose="020B0604020202020204" pitchFamily="34" charset="0"/>
              </a:rPr>
              <a:t>This dataset  contains 54 columns and total 4654 entries (rows), f</a:t>
            </a:r>
            <a:r>
              <a:rPr lang="en-US" altLang="en-US" sz="1400" b="1" dirty="0">
                <a:cs typeface="Arial" panose="020B0604020202020204" pitchFamily="34" charset="0"/>
              </a:rPr>
              <a:t>ew of the most important columns are grouped accordingly.</a:t>
            </a:r>
            <a:r>
              <a:rPr kumimoji="0" lang="en-US" altLang="en-US" sz="1400" b="1" i="0" u="none" strike="noStrike" cap="none" normalizeH="0" baseline="0" dirty="0">
                <a:ln>
                  <a:noFill/>
                </a:ln>
                <a:solidFill>
                  <a:schemeClr val="tx1"/>
                </a:solidFill>
                <a:effectLst/>
                <a:cs typeface="Arial" panose="020B0604020202020204" pitchFamily="34" charset="0"/>
              </a:rPr>
              <a:t> </a:t>
            </a:r>
          </a:p>
          <a:p>
            <a:pPr marR="0" lvl="0" algn="just"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cs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cs typeface="Arial" panose="020B0604020202020204" pitchFamily="34" charset="0"/>
              </a:rPr>
              <a:t>Identification Columns</a:t>
            </a:r>
          </a:p>
          <a:p>
            <a:pPr algn="just" eaLnBrk="0" fontAlgn="base" hangingPunct="0">
              <a:spcBef>
                <a:spcPct val="0"/>
              </a:spcBef>
              <a:spcAft>
                <a:spcPct val="0"/>
              </a:spcAft>
              <a:buFontTx/>
              <a:buChar char="•"/>
            </a:pPr>
            <a:r>
              <a:rPr kumimoji="0" lang="en-US" altLang="en-US" sz="1400" i="0" u="none" strike="noStrike" cap="none" normalizeH="0" baseline="0" dirty="0">
                <a:ln>
                  <a:noFill/>
                </a:ln>
                <a:solidFill>
                  <a:schemeClr val="tx1"/>
                </a:solidFill>
                <a:effectLst/>
                <a:cs typeface="Arial" panose="020B0604020202020204" pitchFamily="34" charset="0"/>
              </a:rPr>
              <a:t>      appearance_id, game_id, player_id: Unique identifiers for each appearance, match, and player.</a:t>
            </a:r>
          </a:p>
          <a:p>
            <a:pPr algn="just" eaLnBrk="0" fontAlgn="base" hangingPunct="0">
              <a:spcBef>
                <a:spcPct val="0"/>
              </a:spcBef>
              <a:spcAft>
                <a:spcPct val="0"/>
              </a:spcAft>
              <a:buFontTx/>
              <a:buChar char="•"/>
            </a:pPr>
            <a:r>
              <a:rPr kumimoji="0" lang="en-US" altLang="en-US" sz="1400" i="0" u="none" strike="noStrike" cap="none" normalizeH="0" baseline="0" dirty="0">
                <a:ln>
                  <a:noFill/>
                </a:ln>
                <a:solidFill>
                  <a:schemeClr val="tx1"/>
                </a:solidFill>
                <a:effectLst/>
                <a:cs typeface="Arial" panose="020B0604020202020204" pitchFamily="34" charset="0"/>
              </a:rPr>
              <a:t>      player_name_x, player_name_y: Player names (duplicated due to joins).</a:t>
            </a:r>
          </a:p>
          <a:p>
            <a:pPr algn="just" eaLnBrk="0" fontAlgn="base" hangingPunct="0">
              <a:spcBef>
                <a:spcPct val="0"/>
              </a:spcBef>
              <a:spcAft>
                <a:spcPct val="0"/>
              </a:spcAft>
              <a:buFontTx/>
              <a:buChar char="•"/>
            </a:pPr>
            <a:r>
              <a:rPr kumimoji="0" lang="en-US" altLang="en-US" sz="1400" i="0" u="none" strike="noStrike" cap="none" normalizeH="0" baseline="0" dirty="0">
                <a:ln>
                  <a:noFill/>
                </a:ln>
                <a:solidFill>
                  <a:schemeClr val="tx1"/>
                </a:solidFill>
                <a:effectLst/>
                <a:cs typeface="Arial" panose="020B0604020202020204" pitchFamily="34" charset="0"/>
              </a:rPr>
              <a:t>      competition_id_x: Code for the competition (e.g., “L1” for Ligue 1, “DFB” for    German     Cup).</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cs typeface="Arial" panose="020B0604020202020204" pitchFamily="34" charset="0"/>
              </a:rPr>
              <a:t>2.  Match &amp; Date Information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date_x: Date of the match.</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minute: Minute when an event occurred (for substitutions, cards, etc.).</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cs typeface="Arial" panose="020B0604020202020204" pitchFamily="34" charset="0"/>
              </a:rPr>
              <a:t>3.  Performance Metrics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goals, assists: Player contributions in a match.</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yellow_cards, red_cards: Disciplinary records.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shots, shots_on_target, passes, etc.</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cs typeface="Arial" panose="020B0604020202020204" pitchFamily="34" charset="0"/>
              </a:rPr>
              <a:t>4.  Event Data</a:t>
            </a:r>
          </a:p>
          <a:p>
            <a:pPr marL="0" indent="0" algn="just" eaLnBrk="0" fontAlgn="base" hangingPunct="0">
              <a:lnSpc>
                <a:spcPct val="100000"/>
              </a:lnSpc>
              <a:spcBef>
                <a:spcPct val="0"/>
              </a:spcBef>
              <a:spcAft>
                <a:spcPct val="0"/>
              </a:spcAft>
              <a:buFontTx/>
              <a:buChar char="•"/>
            </a:pPr>
            <a:r>
              <a:rPr kumimoji="0" lang="en-US" altLang="en-US" sz="1400" i="0" u="none" strike="noStrike" cap="none" normalizeH="0" baseline="0" dirty="0">
                <a:ln>
                  <a:noFill/>
                </a:ln>
                <a:solidFill>
                  <a:schemeClr val="tx1"/>
                </a:solidFill>
                <a:effectLst/>
                <a:cs typeface="Arial" panose="020B0604020202020204" pitchFamily="34" charset="0"/>
              </a:rPr>
              <a:t>      Type_x: Type of event (e.g., “Cards”, “Substitutions”).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description: Text describing the event (e.g., “Yellow card – Foul”).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player_in_id: ID of the player substituted in.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game_lineups_id: Links to team lineup data.</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solidFill>
                <a:schemeClr val="tx1"/>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cs typeface="Arial" panose="020B0604020202020204" pitchFamily="34" charset="0"/>
              </a:rPr>
              <a:t>5.  Role &amp; Position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cs typeface="Arial" panose="020B0604020202020204" pitchFamily="34" charset="0"/>
              </a:rPr>
              <a:t>      </a:t>
            </a:r>
            <a:r>
              <a:rPr kumimoji="0" lang="en-US" altLang="en-US" sz="1400" i="0" u="none" strike="noStrike" cap="none" normalizeH="0" baseline="0" dirty="0">
                <a:ln>
                  <a:noFill/>
                </a:ln>
                <a:solidFill>
                  <a:schemeClr val="tx1"/>
                </a:solidFill>
                <a:effectLst/>
                <a:cs typeface="Arial" panose="020B0604020202020204" pitchFamily="34" charset="0"/>
              </a:rPr>
              <a:t>team_captain: Indicates if the player was captain.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position_y: Player’s position (e.g., “DF”, “MF”, “FW”).</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cs typeface="Arial" panose="020B0604020202020204" pitchFamily="34" charset="0"/>
              </a:rPr>
              <a:t>      number: Shirt number</a:t>
            </a:r>
            <a:r>
              <a:rPr kumimoji="0" lang="en-US" altLang="en-US" sz="1400" b="1" i="0" u="none" strike="noStrike" cap="none" normalizeH="0" baseline="0" dirty="0">
                <a:ln>
                  <a:noFill/>
                </a:ln>
                <a:solidFill>
                  <a:schemeClr val="tx1"/>
                </a:solidFill>
                <a:effectLst/>
                <a:cs typeface="Arial" panose="020B0604020202020204" pitchFamily="34" charset="0"/>
              </a:rPr>
              <a:t>.</a:t>
            </a:r>
          </a:p>
          <a:p>
            <a:pPr algn="just"/>
            <a:endParaRPr lang="en-US" sz="1400" b="1" dirty="0"/>
          </a:p>
          <a:p>
            <a:pPr algn="just"/>
            <a:endParaRPr lang="en-US" sz="1400" dirty="0"/>
          </a:p>
        </p:txBody>
      </p:sp>
      <p:pic>
        <p:nvPicPr>
          <p:cNvPr id="5" name="Picture 4">
            <a:extLst>
              <a:ext uri="{FF2B5EF4-FFF2-40B4-BE49-F238E27FC236}">
                <a16:creationId xmlns:a16="http://schemas.microsoft.com/office/drawing/2014/main" id="{4F52CE41-69E9-06AB-3635-350D8D0E4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8943" y="1925451"/>
            <a:ext cx="3156857" cy="3762910"/>
          </a:xfrm>
          <a:prstGeom prst="rect">
            <a:avLst/>
          </a:prstGeom>
        </p:spPr>
      </p:pic>
      <p:pic>
        <p:nvPicPr>
          <p:cNvPr id="8" name="Picture 7">
            <a:extLst>
              <a:ext uri="{FF2B5EF4-FFF2-40B4-BE49-F238E27FC236}">
                <a16:creationId xmlns:a16="http://schemas.microsoft.com/office/drawing/2014/main" id="{EFC32041-AEAB-9B74-0FEE-F44B6618D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1" y="1925451"/>
            <a:ext cx="3156857" cy="376291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171363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A323-2165-8EE9-C90A-341635EF8BB0}"/>
              </a:ext>
            </a:extLst>
          </p:cNvPr>
          <p:cNvSpPr>
            <a:spLocks noGrp="1"/>
          </p:cNvSpPr>
          <p:nvPr>
            <p:ph type="title"/>
          </p:nvPr>
        </p:nvSpPr>
        <p:spPr>
          <a:xfrm>
            <a:off x="715890" y="150246"/>
            <a:ext cx="10380573" cy="658199"/>
          </a:xfrm>
        </p:spPr>
        <p:txBody>
          <a:bodyPr>
            <a:normAutofit fontScale="90000"/>
          </a:bodyPr>
          <a:lstStyle/>
          <a:p>
            <a:pPr algn="ctr"/>
            <a:r>
              <a:rPr lang="en-IN" u="sng" dirty="0">
                <a:latin typeface="Arial" panose="020B0604020202020204" pitchFamily="34" charset="0"/>
                <a:cs typeface="Arial" panose="020B0604020202020204" pitchFamily="34" charset="0"/>
              </a:rPr>
              <a:t>Business Objective wise Questions</a:t>
            </a:r>
          </a:p>
        </p:txBody>
      </p:sp>
      <p:sp>
        <p:nvSpPr>
          <p:cNvPr id="3" name="Content Placeholder 2">
            <a:extLst>
              <a:ext uri="{FF2B5EF4-FFF2-40B4-BE49-F238E27FC236}">
                <a16:creationId xmlns:a16="http://schemas.microsoft.com/office/drawing/2014/main" id="{711C5F89-F66C-16B6-6D6A-D7D843D52871}"/>
              </a:ext>
            </a:extLst>
          </p:cNvPr>
          <p:cNvSpPr>
            <a:spLocks noGrp="1"/>
          </p:cNvSpPr>
          <p:nvPr>
            <p:ph idx="1"/>
          </p:nvPr>
        </p:nvSpPr>
        <p:spPr>
          <a:xfrm>
            <a:off x="794926" y="1086705"/>
            <a:ext cx="4822104" cy="5476655"/>
          </a:xfrm>
        </p:spPr>
        <p:txBody>
          <a:bodyPr>
            <a:normAutofit/>
          </a:bodyPr>
          <a:lstStyle/>
          <a:p>
            <a:r>
              <a:rPr lang="en-IN" sz="1400" b="1" dirty="0">
                <a:cs typeface="Arial" panose="020B0604020202020204" pitchFamily="34" charset="0"/>
              </a:rPr>
              <a:t>      </a:t>
            </a:r>
            <a:r>
              <a:rPr lang="en-IN" sz="1600" b="1" dirty="0">
                <a:cs typeface="Arial" panose="020B0604020202020204" pitchFamily="34" charset="0"/>
              </a:rPr>
              <a:t>Competition Analysis : </a:t>
            </a:r>
          </a:p>
          <a:p>
            <a:pPr marL="342900" indent="-342900">
              <a:buAutoNum type="alphaLcParenR"/>
            </a:pPr>
            <a:r>
              <a:rPr lang="en-IN" sz="1400" dirty="0">
                <a:cs typeface="Arial" panose="020B0604020202020204" pitchFamily="34" charset="0"/>
              </a:rPr>
              <a:t>     Top 20 teams in different competition in terms of home goals,</a:t>
            </a:r>
          </a:p>
          <a:p>
            <a:pPr marL="342900" indent="-342900">
              <a:buAutoNum type="alphaLcParenR"/>
            </a:pPr>
            <a:r>
              <a:rPr lang="en-IN" sz="1400" dirty="0">
                <a:cs typeface="Arial" panose="020B0604020202020204" pitchFamily="34" charset="0"/>
              </a:rPr>
              <a:t>     Top 20 Competitions in terms of total matches played. </a:t>
            </a:r>
          </a:p>
          <a:p>
            <a:r>
              <a:rPr lang="en-IN" sz="1400" b="1" dirty="0">
                <a:cs typeface="Arial" panose="020B0604020202020204" pitchFamily="34" charset="0"/>
              </a:rPr>
              <a:t>      </a:t>
            </a:r>
            <a:r>
              <a:rPr lang="en-IN" sz="1600" b="1" dirty="0">
                <a:cs typeface="Arial" panose="020B0604020202020204" pitchFamily="34" charset="0"/>
              </a:rPr>
              <a:t>Player Performance Analysis : </a:t>
            </a:r>
          </a:p>
          <a:p>
            <a:pPr marL="514350" indent="-514350">
              <a:buAutoNum type="alphaLcParenR"/>
            </a:pPr>
            <a:r>
              <a:rPr lang="en-IN" sz="1400" dirty="0">
                <a:cs typeface="Arial" panose="020B0604020202020204" pitchFamily="34" charset="0"/>
              </a:rPr>
              <a:t>Top  10 goal scoring Players across all seasons,</a:t>
            </a:r>
          </a:p>
          <a:p>
            <a:pPr marL="514350" indent="-514350">
              <a:buAutoNum type="alphaLcParenR"/>
            </a:pPr>
            <a:r>
              <a:rPr lang="en-IN" sz="1400" dirty="0">
                <a:cs typeface="Arial" panose="020B0604020202020204" pitchFamily="34" charset="0"/>
              </a:rPr>
              <a:t>Top 10 Players who contributed to most number of assists,</a:t>
            </a:r>
          </a:p>
          <a:p>
            <a:pPr marL="514350" indent="-514350">
              <a:buAutoNum type="alphaLcParenR"/>
            </a:pPr>
            <a:r>
              <a:rPr lang="en-IN" sz="1400" dirty="0">
                <a:cs typeface="Arial" panose="020B0604020202020204" pitchFamily="34" charset="0"/>
              </a:rPr>
              <a:t>Top 10 goal scorers in Home matches and away matches simultaneously.</a:t>
            </a:r>
          </a:p>
          <a:p>
            <a:pPr marL="514350" indent="-514350">
              <a:buAutoNum type="alphaLcParenR"/>
            </a:pPr>
            <a:r>
              <a:rPr lang="en-IN" sz="1400" dirty="0">
                <a:cs typeface="Arial" panose="020B0604020202020204" pitchFamily="34" charset="0"/>
              </a:rPr>
              <a:t>Demographically Player distribution.</a:t>
            </a:r>
          </a:p>
          <a:p>
            <a:pPr marL="285750" indent="-285750">
              <a:lnSpc>
                <a:spcPct val="150000"/>
              </a:lnSpc>
              <a:buFont typeface="Arial" panose="020B0604020202020204" pitchFamily="34" charset="0"/>
              <a:buChar char="•"/>
            </a:pPr>
            <a:r>
              <a:rPr lang="en-IN" sz="1400" b="1" dirty="0">
                <a:cs typeface="Arial" panose="020B0604020202020204" pitchFamily="34" charset="0"/>
              </a:rPr>
              <a:t>    </a:t>
            </a:r>
            <a:r>
              <a:rPr lang="en-IN" sz="1600" b="1" dirty="0">
                <a:cs typeface="Arial" panose="020B0604020202020204" pitchFamily="34" charset="0"/>
              </a:rPr>
              <a:t>Referee Analysis : </a:t>
            </a:r>
          </a:p>
          <a:p>
            <a:pPr marL="514350" indent="-514350">
              <a:buFont typeface="Arial" panose="020B0604020202020204" pitchFamily="34" charset="0"/>
              <a:buAutoNum type="alphaLcParenR"/>
            </a:pPr>
            <a:r>
              <a:rPr lang="en-IN" sz="1400" dirty="0">
                <a:cs typeface="Arial" panose="020B0604020202020204" pitchFamily="34" charset="0"/>
              </a:rPr>
              <a:t>Referee wise total matches officiated and total cards    distributed,</a:t>
            </a:r>
          </a:p>
          <a:p>
            <a:pPr marL="514350" indent="-514350">
              <a:buFont typeface="Arial" panose="020B0604020202020204" pitchFamily="34" charset="0"/>
              <a:buAutoNum type="alphaLcParenR"/>
            </a:pPr>
            <a:r>
              <a:rPr lang="en-IN" sz="1400" dirty="0">
                <a:cs typeface="Arial" panose="020B0604020202020204" pitchFamily="34" charset="0"/>
              </a:rPr>
              <a:t>Competition type wise Cards Distribution,</a:t>
            </a:r>
          </a:p>
          <a:p>
            <a:pPr marL="514350" indent="-514350">
              <a:buFont typeface="Arial" panose="020B0604020202020204" pitchFamily="34" charset="0"/>
              <a:buAutoNum type="alphaLcParenR"/>
            </a:pPr>
            <a:r>
              <a:rPr lang="en-IN" sz="1400" dirty="0">
                <a:cs typeface="Arial" panose="020B0604020202020204" pitchFamily="34" charset="0"/>
              </a:rPr>
              <a:t>Referee Strictness over Seasons.</a:t>
            </a:r>
          </a:p>
          <a:p>
            <a:pPr marL="514350" indent="-514350">
              <a:buAutoNum type="alphaLcParenR"/>
            </a:pPr>
            <a:endParaRPr lang="en-IN" sz="1200" dirty="0">
              <a:cs typeface="Arial" panose="020B0604020202020204" pitchFamily="34" charset="0"/>
            </a:endParaRPr>
          </a:p>
          <a:p>
            <a:pPr marL="0" indent="0">
              <a:buNone/>
            </a:pPr>
            <a:endParaRPr lang="en-IN" sz="1200" dirty="0">
              <a:cs typeface="Arial" panose="020B0604020202020204" pitchFamily="34" charset="0"/>
            </a:endParaRPr>
          </a:p>
          <a:p>
            <a:pPr marL="0" indent="0">
              <a:buNone/>
            </a:pPr>
            <a:endParaRPr lang="en-IN" sz="1200" dirty="0">
              <a:cs typeface="Arial" panose="020B0604020202020204" pitchFamily="34" charset="0"/>
            </a:endParaRPr>
          </a:p>
          <a:p>
            <a:endParaRPr lang="en-IN" sz="1200" dirty="0">
              <a:cs typeface="Arial" panose="020B0604020202020204" pitchFamily="34" charset="0"/>
            </a:endParaRPr>
          </a:p>
        </p:txBody>
      </p:sp>
      <p:sp>
        <p:nvSpPr>
          <p:cNvPr id="4" name="Slide Number Placeholder 3">
            <a:extLst>
              <a:ext uri="{FF2B5EF4-FFF2-40B4-BE49-F238E27FC236}">
                <a16:creationId xmlns:a16="http://schemas.microsoft.com/office/drawing/2014/main" id="{3792D65D-2259-1871-0036-086495D3C373}"/>
              </a:ext>
            </a:extLst>
          </p:cNvPr>
          <p:cNvSpPr>
            <a:spLocks noGrp="1"/>
          </p:cNvSpPr>
          <p:nvPr>
            <p:ph type="sldNum" sz="quarter" idx="12"/>
          </p:nvPr>
        </p:nvSpPr>
        <p:spPr/>
        <p:txBody>
          <a:bodyPr/>
          <a:lstStyle/>
          <a:p>
            <a:fld id="{B4A918BC-4D43-4B42-B3C0-E7EBE25E6AF0}" type="slidenum">
              <a:rPr lang="en-US" smtClean="0"/>
              <a:t>4</a:t>
            </a:fld>
            <a:endParaRPr lang="en-US"/>
          </a:p>
        </p:txBody>
      </p:sp>
      <p:sp>
        <p:nvSpPr>
          <p:cNvPr id="6" name="TextBox 5">
            <a:extLst>
              <a:ext uri="{FF2B5EF4-FFF2-40B4-BE49-F238E27FC236}">
                <a16:creationId xmlns:a16="http://schemas.microsoft.com/office/drawing/2014/main" id="{DF303E35-AD76-9F01-3E5C-32286F8A7842}"/>
              </a:ext>
            </a:extLst>
          </p:cNvPr>
          <p:cNvSpPr txBox="1"/>
          <p:nvPr/>
        </p:nvSpPr>
        <p:spPr>
          <a:xfrm>
            <a:off x="5617030" y="1078722"/>
            <a:ext cx="6096000" cy="5342942"/>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en-IN" sz="1400" b="1" dirty="0">
                <a:cs typeface="Arial" panose="020B0604020202020204" pitchFamily="34" charset="0"/>
              </a:rPr>
              <a:t>    Contract Management Analysis </a:t>
            </a:r>
            <a:r>
              <a:rPr lang="en-US" sz="1400" b="1" dirty="0">
                <a:cs typeface="Arial" panose="020B0604020202020204" pitchFamily="34" charset="0"/>
              </a:rPr>
              <a:t>:</a:t>
            </a:r>
          </a:p>
          <a:p>
            <a:pPr marL="228600" indent="-228600">
              <a:lnSpc>
                <a:spcPct val="150000"/>
              </a:lnSpc>
              <a:buAutoNum type="alphaLcParenR"/>
            </a:pPr>
            <a:r>
              <a:rPr lang="en-US" sz="1400" dirty="0">
                <a:cs typeface="Arial" panose="020B0604020202020204" pitchFamily="34" charset="0"/>
              </a:rPr>
              <a:t>      Players with </a:t>
            </a:r>
            <a:r>
              <a:rPr lang="en-IN" sz="1400" dirty="0">
                <a:cs typeface="Arial" panose="020B0604020202020204" pitchFamily="34" charset="0"/>
              </a:rPr>
              <a:t>Contract Expiration Risk (Within 6 months)</a:t>
            </a:r>
            <a:r>
              <a:rPr lang="en-US" sz="1400" dirty="0">
                <a:cs typeface="Arial" panose="020B0604020202020204" pitchFamily="34" charset="0"/>
              </a:rPr>
              <a:t>,</a:t>
            </a:r>
          </a:p>
          <a:p>
            <a:pPr marL="342900" indent="-342900">
              <a:lnSpc>
                <a:spcPct val="150000"/>
              </a:lnSpc>
              <a:buAutoNum type="alphaLcParenR" startAt="2"/>
            </a:pPr>
            <a:r>
              <a:rPr lang="en-US" sz="1400" dirty="0">
                <a:cs typeface="Arial" panose="020B0604020202020204" pitchFamily="34" charset="0"/>
              </a:rPr>
              <a:t>   Position wise Contract duration analysis,</a:t>
            </a:r>
          </a:p>
          <a:p>
            <a:pPr marL="342900" indent="-342900">
              <a:lnSpc>
                <a:spcPct val="150000"/>
              </a:lnSpc>
              <a:buAutoNum type="alphaLcParenR" startAt="2"/>
            </a:pPr>
            <a:r>
              <a:rPr lang="en-US" sz="1400" dirty="0">
                <a:cs typeface="Arial" panose="020B0604020202020204" pitchFamily="34" charset="0"/>
              </a:rPr>
              <a:t>   Market value wise Contract expiration,</a:t>
            </a:r>
          </a:p>
          <a:p>
            <a:pPr marL="342900" indent="-342900">
              <a:lnSpc>
                <a:spcPct val="150000"/>
              </a:lnSpc>
              <a:buAutoNum type="alphaLcParenR" startAt="2"/>
            </a:pPr>
            <a:r>
              <a:rPr lang="en-IN" sz="1400" dirty="0">
                <a:cs typeface="Arial" panose="020B0604020202020204" pitchFamily="34" charset="0"/>
              </a:rPr>
              <a:t>   Agent wise contract volume,</a:t>
            </a:r>
          </a:p>
          <a:p>
            <a:pPr marL="342900" indent="-342900">
              <a:lnSpc>
                <a:spcPct val="150000"/>
              </a:lnSpc>
              <a:buAutoNum type="alphaLcParenR" startAt="2"/>
            </a:pPr>
            <a:r>
              <a:rPr lang="en-IN" sz="1400" dirty="0">
                <a:cs typeface="Arial" panose="020B0604020202020204" pitchFamily="34" charset="0"/>
              </a:rPr>
              <a:t>   Contract value trend over seasons</a:t>
            </a:r>
            <a:r>
              <a:rPr lang="en-IN" sz="1400" dirty="0"/>
              <a:t>.</a:t>
            </a:r>
          </a:p>
          <a:p>
            <a:pPr marL="285750" indent="-285750">
              <a:lnSpc>
                <a:spcPct val="150000"/>
              </a:lnSpc>
              <a:buFont typeface="Arial" panose="020B0604020202020204" pitchFamily="34" charset="0"/>
              <a:buChar char="•"/>
            </a:pPr>
            <a:r>
              <a:rPr lang="en-IN" sz="1600" b="1" dirty="0">
                <a:cs typeface="Arial" panose="020B0604020202020204" pitchFamily="34" charset="0"/>
              </a:rPr>
              <a:t>Club Performance Analysis : </a:t>
            </a:r>
          </a:p>
          <a:p>
            <a:pPr marL="0" indent="0">
              <a:lnSpc>
                <a:spcPct val="150000"/>
              </a:lnSpc>
              <a:buNone/>
            </a:pPr>
            <a:r>
              <a:rPr lang="en-IN" sz="1400" dirty="0">
                <a:cs typeface="Arial" panose="020B0604020202020204" pitchFamily="34" charset="0"/>
              </a:rPr>
              <a:t>a)        Season wise performance of all clubs,</a:t>
            </a:r>
          </a:p>
          <a:p>
            <a:pPr>
              <a:lnSpc>
                <a:spcPct val="150000"/>
              </a:lnSpc>
              <a:buAutoNum type="alphaLcParenR" startAt="2"/>
            </a:pPr>
            <a:r>
              <a:rPr lang="en-IN" sz="1400" dirty="0">
                <a:cs typeface="Arial" panose="020B0604020202020204" pitchFamily="34" charset="0"/>
              </a:rPr>
              <a:t>       Club Stadiums with most loyal fan base,</a:t>
            </a:r>
          </a:p>
          <a:p>
            <a:pPr>
              <a:lnSpc>
                <a:spcPct val="150000"/>
              </a:lnSpc>
              <a:buAutoNum type="alphaLcParenR" startAt="2"/>
            </a:pPr>
            <a:r>
              <a:rPr lang="en-IN" sz="1400" dirty="0">
                <a:cs typeface="Arial" panose="020B0604020202020204" pitchFamily="34" charset="0"/>
              </a:rPr>
              <a:t>       Top 10 Clubs with most number of Home goals,</a:t>
            </a:r>
          </a:p>
          <a:p>
            <a:pPr>
              <a:lnSpc>
                <a:spcPct val="150000"/>
              </a:lnSpc>
              <a:buAutoNum type="alphaLcParenR" startAt="2"/>
            </a:pPr>
            <a:r>
              <a:rPr lang="en-IN" sz="1400" dirty="0">
                <a:cs typeface="Arial" panose="020B0604020202020204" pitchFamily="34" charset="0"/>
              </a:rPr>
              <a:t>       Top 10 Clubs with most number of  Away goals.</a:t>
            </a:r>
            <a:endParaRPr lang="en-IN" sz="1400" dirty="0"/>
          </a:p>
        </p:txBody>
      </p:sp>
      <p:pic>
        <p:nvPicPr>
          <p:cNvPr id="12" name="Picture 11">
            <a:extLst>
              <a:ext uri="{FF2B5EF4-FFF2-40B4-BE49-F238E27FC236}">
                <a16:creationId xmlns:a16="http://schemas.microsoft.com/office/drawing/2014/main" id="{16B37A95-8908-C314-1591-01D00DFB8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677211"/>
            <a:ext cx="4442354" cy="1980021"/>
          </a:xfrm>
          <a:prstGeom prst="rect">
            <a:avLst/>
          </a:prstGeom>
        </p:spPr>
      </p:pic>
      <p:pic>
        <p:nvPicPr>
          <p:cNvPr id="20" name="Picture 19">
            <a:extLst>
              <a:ext uri="{FF2B5EF4-FFF2-40B4-BE49-F238E27FC236}">
                <a16:creationId xmlns:a16="http://schemas.microsoft.com/office/drawing/2014/main" id="{2CFFB1E1-70F9-611A-61CA-C0DEE9F66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1209" y="4118497"/>
            <a:ext cx="2171436" cy="2507536"/>
          </a:xfrm>
          <a:prstGeom prst="rect">
            <a:avLst/>
          </a:prstGeom>
        </p:spPr>
      </p:pic>
    </p:spTree>
    <p:extLst>
      <p:ext uri="{BB962C8B-B14F-4D97-AF65-F5344CB8AC3E}">
        <p14:creationId xmlns:p14="http://schemas.microsoft.com/office/powerpoint/2010/main" val="259043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2A18-1FCC-18E5-37DE-5318D65DD24D}"/>
              </a:ext>
            </a:extLst>
          </p:cNvPr>
          <p:cNvSpPr>
            <a:spLocks noGrp="1"/>
          </p:cNvSpPr>
          <p:nvPr>
            <p:ph type="title"/>
          </p:nvPr>
        </p:nvSpPr>
        <p:spPr>
          <a:xfrm>
            <a:off x="381001" y="75804"/>
            <a:ext cx="7260770" cy="1160348"/>
          </a:xfrm>
        </p:spPr>
        <p:txBody>
          <a:bodyPr/>
          <a:lstStyle/>
          <a:p>
            <a:pPr algn="ctr"/>
            <a:r>
              <a:rPr lang="en-IN" u="sng" dirty="0"/>
              <a:t>Tools and Techniques Used</a:t>
            </a:r>
          </a:p>
        </p:txBody>
      </p:sp>
      <p:sp>
        <p:nvSpPr>
          <p:cNvPr id="3" name="Content Placeholder 2">
            <a:extLst>
              <a:ext uri="{FF2B5EF4-FFF2-40B4-BE49-F238E27FC236}">
                <a16:creationId xmlns:a16="http://schemas.microsoft.com/office/drawing/2014/main" id="{3E9123AA-3A1D-0284-5C7B-A20A0484AC18}"/>
              </a:ext>
            </a:extLst>
          </p:cNvPr>
          <p:cNvSpPr>
            <a:spLocks noGrp="1"/>
          </p:cNvSpPr>
          <p:nvPr>
            <p:ph idx="1"/>
          </p:nvPr>
        </p:nvSpPr>
        <p:spPr>
          <a:xfrm>
            <a:off x="108859" y="1377496"/>
            <a:ext cx="7075712" cy="5480504"/>
          </a:xfrm>
        </p:spPr>
        <p:txBody>
          <a:bodyPr>
            <a:normAutofit/>
          </a:bodyPr>
          <a:lstStyle/>
          <a:p>
            <a:pPr marL="342900" lvl="0" indent="-342900" algn="just">
              <a:lnSpc>
                <a:spcPct val="107000"/>
              </a:lnSpc>
              <a:spcAft>
                <a:spcPts val="800"/>
              </a:spcAft>
              <a:buFont typeface="Arial" panose="020B0604020202020204" pitchFamily="34" charset="0"/>
              <a:buChar char="•"/>
              <a:tabLst>
                <a:tab pos="457200" algn="l"/>
              </a:tabLs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IN" sz="1600" kern="100" dirty="0">
                <a:effectLst/>
                <a:latin typeface="Arial" panose="020B0604020202020204" pitchFamily="34" charset="0"/>
                <a:ea typeface="Calibri" panose="020F0502020204030204" pitchFamily="34" charset="0"/>
                <a:cs typeface="Arial" panose="020B0604020202020204" pitchFamily="34" charset="0"/>
              </a:rPr>
              <a:t>Data Preprocessing, Data Analysis, Data loading and cleaning using pandas ( e.g., .dropna(), .groupby(), aggregation like sum(), mean() ), Handling missing values and duplicacates in dataframes, Creating new calculated columns and filtering data.</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Arial" panose="020B0604020202020204" pitchFamily="34" charset="0"/>
              <a:buChar char="•"/>
              <a:tabLst>
                <a:tab pos="457200" algn="l"/>
              </a:tabLst>
            </a:pPr>
            <a:r>
              <a:rPr lang="en-IN" sz="1600" kern="100" dirty="0">
                <a:effectLst/>
                <a:latin typeface="Arial" panose="020B0604020202020204" pitchFamily="34" charset="0"/>
                <a:ea typeface="Calibri" panose="020F0502020204030204" pitchFamily="34" charset="0"/>
                <a:cs typeface="Arial" panose="020B0604020202020204" pitchFamily="34" charset="0"/>
              </a:rPr>
              <a:t>                           - Calculated field, Charts, Dynamic Dashboards</a:t>
            </a:r>
          </a:p>
          <a:p>
            <a:pPr marL="342900" indent="-342900" algn="just">
              <a:lnSpc>
                <a:spcPct val="107000"/>
              </a:lnSpc>
              <a:spcAft>
                <a:spcPts val="800"/>
              </a:spcAft>
              <a:tabLst>
                <a:tab pos="457200" algn="l"/>
              </a:tabLs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IN" sz="1600" kern="100" dirty="0">
                <a:effectLst/>
                <a:latin typeface="Arial" panose="020B0604020202020204" pitchFamily="34" charset="0"/>
                <a:ea typeface="Calibri" panose="020F0502020204030204" pitchFamily="34" charset="0"/>
                <a:cs typeface="Arial" panose="020B0604020202020204" pitchFamily="34" charset="0"/>
              </a:rPr>
              <a:t>Window functions ( ROW_NUMBER, PARTITION BY, OVER), Date Functions (</a:t>
            </a:r>
            <a:r>
              <a:rPr lang="en-IN" sz="1600" kern="100" dirty="0">
                <a:latin typeface="Arial" panose="020B0604020202020204" pitchFamily="34" charset="0"/>
                <a:ea typeface="Calibri" panose="020F0502020204030204" pitchFamily="34" charset="0"/>
                <a:cs typeface="Arial" panose="020B0604020202020204" pitchFamily="34" charset="0"/>
              </a:rPr>
              <a:t> </a:t>
            </a:r>
            <a:r>
              <a:rPr lang="en-IN" sz="1600" kern="100" dirty="0">
                <a:effectLst/>
                <a:latin typeface="Arial" panose="020B0604020202020204" pitchFamily="34" charset="0"/>
                <a:ea typeface="Calibri" panose="020F0502020204030204" pitchFamily="34" charset="0"/>
                <a:cs typeface="Arial" panose="020B0604020202020204" pitchFamily="34" charset="0"/>
              </a:rPr>
              <a:t>CURDATE, DATE_ADD, DATEDIFF, BETWEEN ), Aggregation &amp; Grouping ( COUNT, AVG, GROUP BY ), Common Table Expressions ( WITH clause, CTEs), Ordering and Limiting ( ORDER BY, LIMIT ), Conditional Filtering ( WHERE, IS NOT NULL, IS NULL ).</a:t>
            </a:r>
          </a:p>
          <a:p>
            <a:pPr marL="342900" indent="-342900" algn="just">
              <a:lnSpc>
                <a:spcPct val="107000"/>
              </a:lnSpc>
              <a:spcAft>
                <a:spcPts val="800"/>
              </a:spcAft>
              <a:tabLst>
                <a:tab pos="457200" algn="l"/>
              </a:tabLst>
            </a:pPr>
            <a:r>
              <a:rPr lang="en-IN" sz="2000" kern="100" dirty="0">
                <a:effectLst/>
                <a:latin typeface="Arial" panose="020B0604020202020204" pitchFamily="34" charset="0"/>
                <a:ea typeface="Calibri" panose="020F0502020204030204" pitchFamily="34" charset="0"/>
                <a:cs typeface="Times New Roman" panose="02020603050405020304" pitchFamily="18" charset="0"/>
              </a:rPr>
              <a:t>                  - </a:t>
            </a:r>
            <a:r>
              <a:rPr lang="en-IN" sz="1600" kern="100" dirty="0">
                <a:effectLst/>
                <a:latin typeface="Arial" panose="020B0604020202020204" pitchFamily="34" charset="0"/>
                <a:ea typeface="Calibri" panose="020F0502020204030204" pitchFamily="34" charset="0"/>
                <a:cs typeface="Arial" panose="020B0604020202020204" pitchFamily="34" charset="0"/>
              </a:rPr>
              <a:t>Pivot table, Sort, Calculated Field, Charts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Arial" panose="020B0604020202020204" pitchFamily="34" charset="0"/>
              <a:buChar char="•"/>
              <a:tabLst>
                <a:tab pos="457200" algn="l"/>
              </a:tabLst>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IN" sz="1600" kern="100" dirty="0">
                <a:effectLst/>
                <a:latin typeface="Arial" panose="020B0604020202020204" pitchFamily="34" charset="0"/>
                <a:ea typeface="Calibri" panose="020F0502020204030204" pitchFamily="34" charset="0"/>
                <a:cs typeface="Arial" panose="020B0604020202020204" pitchFamily="34" charset="0"/>
              </a:rPr>
              <a:t>Frames for Dashboards.</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0" indent="0" algn="just">
              <a:buNone/>
            </a:pPr>
            <a:endParaRPr lang="en-IN" dirty="0"/>
          </a:p>
        </p:txBody>
      </p:sp>
      <p:sp>
        <p:nvSpPr>
          <p:cNvPr id="4" name="Slide Number Placeholder 3">
            <a:extLst>
              <a:ext uri="{FF2B5EF4-FFF2-40B4-BE49-F238E27FC236}">
                <a16:creationId xmlns:a16="http://schemas.microsoft.com/office/drawing/2014/main" id="{6CE39A3B-4FC0-B67F-27C9-E814CBCD0276}"/>
              </a:ext>
            </a:extLst>
          </p:cNvPr>
          <p:cNvSpPr>
            <a:spLocks noGrp="1"/>
          </p:cNvSpPr>
          <p:nvPr>
            <p:ph type="sldNum" sz="quarter" idx="12"/>
          </p:nvPr>
        </p:nvSpPr>
        <p:spPr/>
        <p:txBody>
          <a:bodyPr/>
          <a:lstStyle/>
          <a:p>
            <a:fld id="{B4A918BC-4D43-4B42-B3C0-E7EBE25E6AF0}" type="slidenum">
              <a:rPr lang="en-US" smtClean="0"/>
              <a:t>5</a:t>
            </a:fld>
            <a:endParaRPr lang="en-US"/>
          </a:p>
        </p:txBody>
      </p:sp>
      <p:pic>
        <p:nvPicPr>
          <p:cNvPr id="36" name="Picture 35">
            <a:extLst>
              <a:ext uri="{FF2B5EF4-FFF2-40B4-BE49-F238E27FC236}">
                <a16:creationId xmlns:a16="http://schemas.microsoft.com/office/drawing/2014/main" id="{0FE7B40F-3B8C-C4DD-713C-2EAD2CE86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20" y="867028"/>
            <a:ext cx="5424349" cy="5371212"/>
          </a:xfrm>
          <a:prstGeom prst="rect">
            <a:avLst/>
          </a:prstGeom>
          <a:effectLst>
            <a:outerShdw dist="50800" dir="5400000" sx="1000" sy="1000" algn="ctr" rotWithShape="0">
              <a:srgbClr val="000000">
                <a:alpha val="0"/>
              </a:srgbClr>
            </a:outerShdw>
          </a:effectLst>
        </p:spPr>
      </p:pic>
      <p:pic>
        <p:nvPicPr>
          <p:cNvPr id="44" name="Picture 43">
            <a:extLst>
              <a:ext uri="{FF2B5EF4-FFF2-40B4-BE49-F238E27FC236}">
                <a16:creationId xmlns:a16="http://schemas.microsoft.com/office/drawing/2014/main" id="{AC8F95C2-EE25-6221-9995-88DA01E19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14" y="2949202"/>
            <a:ext cx="1632856" cy="696516"/>
          </a:xfrm>
          <a:prstGeom prst="rect">
            <a:avLst/>
          </a:prstGeom>
        </p:spPr>
      </p:pic>
      <p:pic>
        <p:nvPicPr>
          <p:cNvPr id="46" name="Picture 45">
            <a:extLst>
              <a:ext uri="{FF2B5EF4-FFF2-40B4-BE49-F238E27FC236}">
                <a16:creationId xmlns:a16="http://schemas.microsoft.com/office/drawing/2014/main" id="{2E870F0D-B935-0F37-3A74-BFE24E2A4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67" y="1420901"/>
            <a:ext cx="1460690" cy="373930"/>
          </a:xfrm>
          <a:prstGeom prst="rect">
            <a:avLst/>
          </a:prstGeom>
        </p:spPr>
      </p:pic>
      <p:pic>
        <p:nvPicPr>
          <p:cNvPr id="48" name="Picture 47">
            <a:extLst>
              <a:ext uri="{FF2B5EF4-FFF2-40B4-BE49-F238E27FC236}">
                <a16:creationId xmlns:a16="http://schemas.microsoft.com/office/drawing/2014/main" id="{3C60E958-6144-5FA4-972A-770954454E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65" y="4963575"/>
            <a:ext cx="1348364" cy="564776"/>
          </a:xfrm>
          <a:prstGeom prst="rect">
            <a:avLst/>
          </a:prstGeom>
        </p:spPr>
      </p:pic>
      <p:pic>
        <p:nvPicPr>
          <p:cNvPr id="50" name="Picture 49">
            <a:extLst>
              <a:ext uri="{FF2B5EF4-FFF2-40B4-BE49-F238E27FC236}">
                <a16:creationId xmlns:a16="http://schemas.microsoft.com/office/drawing/2014/main" id="{3CA16E30-AF5A-BF0E-DB04-8BEC571D43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665" y="5480504"/>
            <a:ext cx="1210180" cy="605090"/>
          </a:xfrm>
          <a:prstGeom prst="rect">
            <a:avLst/>
          </a:prstGeom>
        </p:spPr>
      </p:pic>
      <p:pic>
        <p:nvPicPr>
          <p:cNvPr id="5" name="Picture 4">
            <a:extLst>
              <a:ext uri="{FF2B5EF4-FFF2-40B4-BE49-F238E27FC236}">
                <a16:creationId xmlns:a16="http://schemas.microsoft.com/office/drawing/2014/main" id="{4366E881-B6E9-953C-8554-E6C0F6A15B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665" y="2601858"/>
            <a:ext cx="1511524" cy="493928"/>
          </a:xfrm>
          <a:prstGeom prst="rect">
            <a:avLst/>
          </a:prstGeom>
        </p:spPr>
      </p:pic>
    </p:spTree>
    <p:extLst>
      <p:ext uri="{BB962C8B-B14F-4D97-AF65-F5344CB8AC3E}">
        <p14:creationId xmlns:p14="http://schemas.microsoft.com/office/powerpoint/2010/main" val="184476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43A50E-F805-6634-41A3-A96791FDB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 y="0"/>
            <a:ext cx="1828801" cy="2046514"/>
          </a:xfrm>
          <a:prstGeom prst="rect">
            <a:avLst/>
          </a:prstGeom>
        </p:spPr>
      </p:pic>
      <p:sp>
        <p:nvSpPr>
          <p:cNvPr id="2" name="Title 1">
            <a:extLst>
              <a:ext uri="{FF2B5EF4-FFF2-40B4-BE49-F238E27FC236}">
                <a16:creationId xmlns:a16="http://schemas.microsoft.com/office/drawing/2014/main" id="{91686925-E24C-5E05-1D15-79F0338C4C65}"/>
              </a:ext>
            </a:extLst>
          </p:cNvPr>
          <p:cNvSpPr>
            <a:spLocks noGrp="1"/>
          </p:cNvSpPr>
          <p:nvPr>
            <p:ph type="title"/>
          </p:nvPr>
        </p:nvSpPr>
        <p:spPr>
          <a:xfrm>
            <a:off x="195942" y="2246542"/>
            <a:ext cx="9263744" cy="4608058"/>
          </a:xfrm>
        </p:spPr>
        <p:txBody>
          <a:bodyPr>
            <a:normAutofit fontScale="90000"/>
          </a:bodyPr>
          <a:lstStyle/>
          <a:p>
            <a:pPr>
              <a:lnSpc>
                <a:spcPct val="100000"/>
              </a:lnSpc>
            </a:pPr>
            <a:br>
              <a:rPr lang="en-IN" sz="4800" dirty="0">
                <a:latin typeface="Arial" panose="020B0604020202020204" pitchFamily="34" charset="0"/>
                <a:cs typeface="Arial" panose="020B0604020202020204" pitchFamily="34" charset="0"/>
              </a:rPr>
            </a:br>
            <a:r>
              <a:rPr lang="en-IN" sz="4800" dirty="0">
                <a:latin typeface="Arial" panose="020B0604020202020204" pitchFamily="34" charset="0"/>
                <a:cs typeface="Arial" panose="020B0604020202020204" pitchFamily="34" charset="0"/>
              </a:rPr>
              <a:t>                          </a:t>
            </a:r>
            <a:br>
              <a:rPr lang="en-IN" sz="4800" dirty="0">
                <a:latin typeface="Arial" panose="020B0604020202020204" pitchFamily="34" charset="0"/>
                <a:cs typeface="Arial" panose="020B0604020202020204" pitchFamily="34" charset="0"/>
              </a:rPr>
            </a:br>
            <a:r>
              <a:rPr lang="en-IN" sz="2700" dirty="0">
                <a:cs typeface="Arial" panose="020B0604020202020204" pitchFamily="34" charset="0"/>
              </a:rPr>
              <a:t>1</a:t>
            </a:r>
            <a:r>
              <a:rPr lang="en-IN" sz="4000" dirty="0">
                <a:cs typeface="Arial" panose="020B0604020202020204" pitchFamily="34" charset="0"/>
              </a:rPr>
              <a:t>. </a:t>
            </a:r>
            <a:r>
              <a:rPr lang="en-IN" sz="2700" b="0" i="0" dirty="0">
                <a:effectLst/>
                <a:cs typeface="Arial" panose="020B0604020202020204" pitchFamily="34" charset="0"/>
              </a:rPr>
              <a:t>Borussia Dortmund balances youth and experience, supporting  sustained team performance.</a:t>
            </a:r>
            <a:br>
              <a:rPr lang="en-IN" sz="2700" b="0" i="0" dirty="0">
                <a:effectLst/>
                <a:cs typeface="Arial" panose="020B0604020202020204" pitchFamily="34" charset="0"/>
              </a:rPr>
            </a:br>
            <a:r>
              <a:rPr lang="en-IN" sz="2700" dirty="0">
                <a:cs typeface="Arial" panose="020B0604020202020204" pitchFamily="34" charset="0"/>
              </a:rPr>
              <a:t>2. </a:t>
            </a:r>
            <a:r>
              <a:rPr lang="en-IN" sz="2700" b="0" i="0" dirty="0">
                <a:effectLst/>
                <a:cs typeface="Arial" panose="020B0604020202020204" pitchFamily="34" charset="0"/>
              </a:rPr>
              <a:t>Key players drive strong home and away scoring; goalkeeper contracts ensure defensive stability.</a:t>
            </a:r>
            <a:br>
              <a:rPr lang="en-IN" sz="2700" b="0" i="0" dirty="0">
                <a:effectLst/>
                <a:cs typeface="Arial" panose="020B0604020202020204" pitchFamily="34" charset="0"/>
              </a:rPr>
            </a:br>
            <a:r>
              <a:rPr lang="en-IN" sz="2700" b="0" i="0" dirty="0">
                <a:effectLst/>
                <a:cs typeface="Arial" panose="020B0604020202020204" pitchFamily="34" charset="0"/>
              </a:rPr>
              <a:t>3. Top agencies shape contract negotiations; rising market values reflect increased club investment.</a:t>
            </a:r>
            <a:br>
              <a:rPr lang="en-IN" sz="2700" b="0" i="0" dirty="0">
                <a:effectLst/>
                <a:cs typeface="Arial" panose="020B0604020202020204" pitchFamily="34" charset="0"/>
              </a:rPr>
            </a:br>
            <a:r>
              <a:rPr lang="en-IN" sz="2700" b="0" i="0" dirty="0">
                <a:effectLst/>
                <a:cs typeface="Arial" panose="020B0604020202020204" pitchFamily="34" charset="0"/>
              </a:rPr>
              <a:t>4. Contract expiries in 2025 need strategic focus to avoid disruption.</a:t>
            </a:r>
            <a:br>
              <a:rPr lang="en-IN" sz="2700" b="0" i="0" dirty="0">
                <a:effectLst/>
                <a:cs typeface="Arial" panose="020B0604020202020204" pitchFamily="34" charset="0"/>
              </a:rPr>
            </a:br>
            <a:r>
              <a:rPr lang="en-IN" sz="2700" b="0" i="0" dirty="0">
                <a:effectLst/>
                <a:cs typeface="Arial" panose="020B0604020202020204" pitchFamily="34" charset="0"/>
              </a:rPr>
              <a:t>Loyal fan base and successful youth academy enhance financial and long-term strength.</a:t>
            </a:r>
            <a:br>
              <a:rPr lang="en-IN" sz="2700" b="0" i="0" dirty="0">
                <a:effectLst/>
                <a:cs typeface="Arial" panose="020B0604020202020204" pitchFamily="34" charset="0"/>
              </a:rPr>
            </a:br>
            <a:r>
              <a:rPr lang="en-IN" sz="2700" b="0" i="0" dirty="0">
                <a:effectLst/>
                <a:cs typeface="Arial" panose="020B0604020202020204" pitchFamily="34" charset="0"/>
              </a:rPr>
              <a:t>5. Referee trends affect match policy; the USA supplies diverse player talent.</a:t>
            </a:r>
            <a:br>
              <a:rPr lang="en-IN" sz="2700" b="0" i="0" dirty="0">
                <a:effectLst/>
                <a:cs typeface="Arial" panose="020B0604020202020204" pitchFamily="34" charset="0"/>
              </a:rPr>
            </a:br>
            <a:r>
              <a:rPr lang="en-IN" sz="2700" b="0" i="0" dirty="0">
                <a:effectLst/>
                <a:cs typeface="Arial" panose="020B0604020202020204" pitchFamily="34" charset="0"/>
              </a:rPr>
              <a:t>6. Strong managerial leadership and data-driven planning underpin club growth and adaptation.</a:t>
            </a:r>
            <a:br>
              <a:rPr lang="en-IN" sz="800" b="0" i="0" dirty="0">
                <a:effectLst/>
                <a:cs typeface="Arial" panose="020B0604020202020204" pitchFamily="34" charset="0"/>
              </a:rPr>
            </a:br>
            <a:br>
              <a:rPr lang="en-IN" sz="4800" dirty="0">
                <a:cs typeface="Arial" panose="020B0604020202020204" pitchFamily="34" charset="0"/>
              </a:rPr>
            </a:br>
            <a:br>
              <a:rPr lang="en-IN" sz="4800" dirty="0">
                <a:cs typeface="Arial" panose="020B0604020202020204" pitchFamily="34" charset="0"/>
              </a:rPr>
            </a:br>
            <a:endParaRPr lang="en-IN" sz="4800" dirty="0">
              <a:cs typeface="Arial" panose="020B0604020202020204" pitchFamily="34" charset="0"/>
            </a:endParaRPr>
          </a:p>
        </p:txBody>
      </p:sp>
      <p:sp>
        <p:nvSpPr>
          <p:cNvPr id="3" name="Slide Number Placeholder 2">
            <a:extLst>
              <a:ext uri="{FF2B5EF4-FFF2-40B4-BE49-F238E27FC236}">
                <a16:creationId xmlns:a16="http://schemas.microsoft.com/office/drawing/2014/main" id="{C6D3D54D-1106-6EB4-968C-16D2AD6CBCDF}"/>
              </a:ext>
            </a:extLst>
          </p:cNvPr>
          <p:cNvSpPr>
            <a:spLocks noGrp="1"/>
          </p:cNvSpPr>
          <p:nvPr>
            <p:ph type="sldNum" sz="quarter" idx="12"/>
          </p:nvPr>
        </p:nvSpPr>
        <p:spPr/>
        <p:txBody>
          <a:bodyPr/>
          <a:lstStyle/>
          <a:p>
            <a:fld id="{B4A918BC-4D43-4B42-B3C0-E7EBE25E6AF0}" type="slidenum">
              <a:rPr lang="en-US" smtClean="0"/>
              <a:t>6</a:t>
            </a:fld>
            <a:endParaRPr lang="en-US"/>
          </a:p>
        </p:txBody>
      </p:sp>
      <p:sp>
        <p:nvSpPr>
          <p:cNvPr id="4" name="Rectangle 1">
            <a:extLst>
              <a:ext uri="{FF2B5EF4-FFF2-40B4-BE49-F238E27FC236}">
                <a16:creationId xmlns:a16="http://schemas.microsoft.com/office/drawing/2014/main" id="{DAB6A4FB-D1C3-83CA-B672-B6F554FD9AC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A87E9800-F615-C575-E2F3-15CEBAC0F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9771" y="81643"/>
            <a:ext cx="1306287" cy="1883228"/>
          </a:xfrm>
          <a:prstGeom prst="rect">
            <a:avLst/>
          </a:prstGeom>
        </p:spPr>
      </p:pic>
      <p:pic>
        <p:nvPicPr>
          <p:cNvPr id="11" name="Picture 10">
            <a:extLst>
              <a:ext uri="{FF2B5EF4-FFF2-40B4-BE49-F238E27FC236}">
                <a16:creationId xmlns:a16="http://schemas.microsoft.com/office/drawing/2014/main" id="{7552F32A-50C7-80D6-12CB-4A81CD789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1534892"/>
            <a:ext cx="3722913" cy="5448748"/>
          </a:xfrm>
          <a:prstGeom prst="rect">
            <a:avLst/>
          </a:prstGeom>
        </p:spPr>
      </p:pic>
      <p:sp>
        <p:nvSpPr>
          <p:cNvPr id="5" name="TextBox 4">
            <a:extLst>
              <a:ext uri="{FF2B5EF4-FFF2-40B4-BE49-F238E27FC236}">
                <a16:creationId xmlns:a16="http://schemas.microsoft.com/office/drawing/2014/main" id="{896948F2-99B8-601D-FA67-3E0DA0A9D24D}"/>
              </a:ext>
            </a:extLst>
          </p:cNvPr>
          <p:cNvSpPr txBox="1"/>
          <p:nvPr/>
        </p:nvSpPr>
        <p:spPr>
          <a:xfrm>
            <a:off x="3477984" y="607758"/>
            <a:ext cx="3216729" cy="830997"/>
          </a:xfrm>
          <a:prstGeom prst="rect">
            <a:avLst/>
          </a:prstGeom>
          <a:noFill/>
        </p:spPr>
        <p:txBody>
          <a:bodyPr wrap="square" rtlCol="0">
            <a:spAutoFit/>
          </a:bodyPr>
          <a:lstStyle/>
          <a:p>
            <a:r>
              <a:rPr lang="en-IN" sz="4800" b="1" u="sng" dirty="0">
                <a:latin typeface="+mj-lt"/>
              </a:rPr>
              <a:t>INSIGHTS</a:t>
            </a:r>
            <a:endParaRPr lang="en-US" sz="4800" b="1" u="sng" dirty="0">
              <a:latin typeface="+mj-lt"/>
            </a:endParaRPr>
          </a:p>
        </p:txBody>
      </p:sp>
    </p:spTree>
    <p:extLst>
      <p:ext uri="{BB962C8B-B14F-4D97-AF65-F5344CB8AC3E}">
        <p14:creationId xmlns:p14="http://schemas.microsoft.com/office/powerpoint/2010/main" val="282107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8237303-BF23-E0AF-8638-F64D60DCB1A2}"/>
              </a:ext>
            </a:extLst>
          </p:cNvPr>
          <p:cNvSpPr txBox="1"/>
          <p:nvPr/>
        </p:nvSpPr>
        <p:spPr>
          <a:xfrm>
            <a:off x="5876472" y="2118106"/>
            <a:ext cx="3341914" cy="3416320"/>
          </a:xfrm>
          <a:prstGeom prst="rect">
            <a:avLst/>
          </a:prstGeom>
          <a:noFill/>
        </p:spPr>
        <p:txBody>
          <a:bodyPr wrap="square" rtlCol="0">
            <a:spAutoFit/>
          </a:bodyPr>
          <a:lstStyle/>
          <a:p>
            <a:r>
              <a:rPr lang="en-IN" dirty="0"/>
              <a:t>Q. </a:t>
            </a:r>
            <a:r>
              <a:rPr lang="en-IN" sz="1800" dirty="0">
                <a:cs typeface="Arial" panose="020B0604020202020204" pitchFamily="34" charset="0"/>
              </a:rPr>
              <a:t>Top 20 Competitions in terms of total matches played. </a:t>
            </a:r>
          </a:p>
          <a:p>
            <a:endParaRPr lang="en-IN" dirty="0">
              <a:cs typeface="Arial" panose="020B0604020202020204" pitchFamily="34" charset="0"/>
            </a:endParaRPr>
          </a:p>
          <a:p>
            <a:r>
              <a:rPr lang="en-IN" dirty="0">
                <a:cs typeface="Arial" panose="020B0604020202020204" pitchFamily="34" charset="0"/>
              </a:rPr>
              <a:t>Methodology : For this visual, calculated competition wise total games with group by function.</a:t>
            </a:r>
          </a:p>
          <a:p>
            <a:r>
              <a:rPr lang="en-US" dirty="0">
                <a:cs typeface="Arial" panose="020B0604020202020204" pitchFamily="34" charset="0"/>
              </a:rPr>
              <a:t>Then sorted the top 20 competitions using head function.</a:t>
            </a:r>
          </a:p>
          <a:p>
            <a:r>
              <a:rPr lang="en-US" dirty="0">
                <a:cs typeface="Arial" panose="020B0604020202020204" pitchFamily="34" charset="0"/>
              </a:rPr>
              <a:t>Finally, plotted the bar chart with Seaborn. </a:t>
            </a:r>
            <a:endParaRPr lang="en-IN" dirty="0">
              <a:cs typeface="Arial" panose="020B0604020202020204" pitchFamily="34" charset="0"/>
            </a:endParaRPr>
          </a:p>
        </p:txBody>
      </p:sp>
      <p:sp>
        <p:nvSpPr>
          <p:cNvPr id="6" name="TextBox 5">
            <a:extLst>
              <a:ext uri="{FF2B5EF4-FFF2-40B4-BE49-F238E27FC236}">
                <a16:creationId xmlns:a16="http://schemas.microsoft.com/office/drawing/2014/main" id="{5B3DBCDF-8328-8EA5-D986-8175FEB2976A}"/>
              </a:ext>
            </a:extLst>
          </p:cNvPr>
          <p:cNvSpPr txBox="1"/>
          <p:nvPr/>
        </p:nvSpPr>
        <p:spPr>
          <a:xfrm>
            <a:off x="904806" y="2072820"/>
            <a:ext cx="3341914" cy="3416320"/>
          </a:xfrm>
          <a:prstGeom prst="rect">
            <a:avLst/>
          </a:prstGeom>
          <a:noFill/>
        </p:spPr>
        <p:txBody>
          <a:bodyPr wrap="square" rtlCol="0">
            <a:spAutoFit/>
          </a:bodyPr>
          <a:lstStyle/>
          <a:p>
            <a:r>
              <a:rPr lang="en-IN" dirty="0"/>
              <a:t>Q. </a:t>
            </a:r>
            <a:r>
              <a:rPr lang="en-IN" sz="1800" dirty="0">
                <a:cs typeface="Arial" panose="020B0604020202020204" pitchFamily="34" charset="0"/>
              </a:rPr>
              <a:t>Top 20 teams in different competitions in terms of home        goals.</a:t>
            </a:r>
          </a:p>
          <a:p>
            <a:endParaRPr lang="en-IN" dirty="0">
              <a:cs typeface="Arial" panose="020B0604020202020204" pitchFamily="34" charset="0"/>
            </a:endParaRPr>
          </a:p>
          <a:p>
            <a:r>
              <a:rPr lang="en-IN" dirty="0">
                <a:cs typeface="Arial" panose="020B0604020202020204" pitchFamily="34" charset="0"/>
              </a:rPr>
              <a:t>Methodology : Firstly calculated total home goals of Teams in each competition with group by function.</a:t>
            </a:r>
          </a:p>
          <a:p>
            <a:r>
              <a:rPr lang="en-US" dirty="0">
                <a:cs typeface="Arial" panose="020B0604020202020204" pitchFamily="34" charset="0"/>
              </a:rPr>
              <a:t>Then sorted the top 20 teams using head function.</a:t>
            </a:r>
          </a:p>
          <a:p>
            <a:r>
              <a:rPr lang="en-US" dirty="0">
                <a:cs typeface="Arial" panose="020B0604020202020204" pitchFamily="34" charset="0"/>
              </a:rPr>
              <a:t>Finally, plotted the bar chart with Seaborn. </a:t>
            </a:r>
            <a:endParaRPr lang="en-IN" dirty="0">
              <a:cs typeface="Arial" panose="020B0604020202020204" pitchFamily="34" charset="0"/>
            </a:endParaRPr>
          </a:p>
        </p:txBody>
      </p:sp>
      <p:sp>
        <p:nvSpPr>
          <p:cNvPr id="2" name="Slide Number Placeholder 1">
            <a:extLst>
              <a:ext uri="{FF2B5EF4-FFF2-40B4-BE49-F238E27FC236}">
                <a16:creationId xmlns:a16="http://schemas.microsoft.com/office/drawing/2014/main" id="{FE16079E-E022-68FC-997B-A1232EF81139}"/>
              </a:ext>
            </a:extLst>
          </p:cNvPr>
          <p:cNvSpPr>
            <a:spLocks noGrp="1"/>
          </p:cNvSpPr>
          <p:nvPr>
            <p:ph type="sldNum" sz="quarter" idx="12"/>
          </p:nvPr>
        </p:nvSpPr>
        <p:spPr/>
        <p:txBody>
          <a:bodyPr/>
          <a:lstStyle/>
          <a:p>
            <a:fld id="{B4A918BC-4D43-4B42-B3C0-E7EBE25E6AF0}" type="slidenum">
              <a:rPr lang="en-US" smtClean="0"/>
              <a:t>7</a:t>
            </a:fld>
            <a:endParaRPr lang="en-US"/>
          </a:p>
        </p:txBody>
      </p:sp>
      <p:sp>
        <p:nvSpPr>
          <p:cNvPr id="3" name="TextBox 2">
            <a:extLst>
              <a:ext uri="{FF2B5EF4-FFF2-40B4-BE49-F238E27FC236}">
                <a16:creationId xmlns:a16="http://schemas.microsoft.com/office/drawing/2014/main" id="{36FD5DA0-D8D7-98C2-1E51-2888F3B42019}"/>
              </a:ext>
            </a:extLst>
          </p:cNvPr>
          <p:cNvSpPr txBox="1"/>
          <p:nvPr/>
        </p:nvSpPr>
        <p:spPr>
          <a:xfrm>
            <a:off x="9826171" y="258165"/>
            <a:ext cx="2365829" cy="6463308"/>
          </a:xfrm>
          <a:prstGeom prst="rect">
            <a:avLst/>
          </a:prstGeom>
          <a:noFill/>
        </p:spPr>
        <p:txBody>
          <a:bodyPr wrap="square" rtlCol="0">
            <a:spAutoFit/>
          </a:bodyPr>
          <a:lstStyle/>
          <a:p>
            <a:r>
              <a:rPr lang="en-US" b="1" dirty="0"/>
              <a:t>Observations</a:t>
            </a:r>
            <a:r>
              <a:rPr lang="en-US" dirty="0"/>
              <a:t>:</a:t>
            </a:r>
          </a:p>
          <a:p>
            <a:endParaRPr lang="en-US" dirty="0"/>
          </a:p>
          <a:p>
            <a:pPr marL="285750" indent="-285750">
              <a:buFont typeface="Arial" panose="020B0604020202020204" pitchFamily="34" charset="0"/>
              <a:buChar char="•"/>
            </a:pPr>
            <a:r>
              <a:rPr lang="en-IN" dirty="0"/>
              <a:t>The left chart shows that Everton FC scored the highest home goals, indicating strong home performance dominance.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The right chart reveals that competition "L1" hosted the most games, with a significantly higher total than other leagues, making it the most active competition for match play.</a:t>
            </a:r>
            <a:endParaRPr lang="en-US" b="1" dirty="0"/>
          </a:p>
          <a:p>
            <a:endParaRPr lang="en-US" b="1" dirty="0"/>
          </a:p>
        </p:txBody>
      </p:sp>
      <p:sp>
        <p:nvSpPr>
          <p:cNvPr id="5" name="Title 1">
            <a:extLst>
              <a:ext uri="{FF2B5EF4-FFF2-40B4-BE49-F238E27FC236}">
                <a16:creationId xmlns:a16="http://schemas.microsoft.com/office/drawing/2014/main" id="{1EA38838-14CC-99CE-226C-12FA82745F32}"/>
              </a:ext>
            </a:extLst>
          </p:cNvPr>
          <p:cNvSpPr txBox="1">
            <a:spLocks/>
          </p:cNvSpPr>
          <p:nvPr/>
        </p:nvSpPr>
        <p:spPr>
          <a:xfrm>
            <a:off x="406201" y="12590"/>
            <a:ext cx="8574513"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ctr"/>
            <a:r>
              <a:rPr lang="en-US" sz="3600" u="sng" dirty="0"/>
              <a:t>Competition Analysis</a:t>
            </a:r>
          </a:p>
        </p:txBody>
      </p:sp>
      <p:pic>
        <p:nvPicPr>
          <p:cNvPr id="16" name="Picture 15">
            <a:extLst>
              <a:ext uri="{FF2B5EF4-FFF2-40B4-BE49-F238E27FC236}">
                <a16:creationId xmlns:a16="http://schemas.microsoft.com/office/drawing/2014/main" id="{C4B406C0-3327-E459-379F-AD70699F3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6173" y="716680"/>
            <a:ext cx="5043540" cy="6004793"/>
          </a:xfrm>
          <a:prstGeom prst="rect">
            <a:avLst/>
          </a:prstGeom>
          <a:ln>
            <a:solidFill>
              <a:schemeClr val="tx1"/>
            </a:solidFill>
          </a:ln>
        </p:spPr>
      </p:pic>
      <p:pic>
        <p:nvPicPr>
          <p:cNvPr id="18" name="Picture 17">
            <a:extLst>
              <a:ext uri="{FF2B5EF4-FFF2-40B4-BE49-F238E27FC236}">
                <a16:creationId xmlns:a16="http://schemas.microsoft.com/office/drawing/2014/main" id="{AB716C06-0BB3-51A9-308D-785AF1FB6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16680"/>
            <a:ext cx="4789714" cy="6004793"/>
          </a:xfrm>
          <a:prstGeom prst="rect">
            <a:avLst/>
          </a:prstGeom>
          <a:ln>
            <a:solidFill>
              <a:schemeClr val="tx1"/>
            </a:solidFill>
          </a:ln>
        </p:spPr>
      </p:pic>
    </p:spTree>
    <p:extLst>
      <p:ext uri="{BB962C8B-B14F-4D97-AF65-F5344CB8AC3E}">
        <p14:creationId xmlns:p14="http://schemas.microsoft.com/office/powerpoint/2010/main" val="206403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80">
                                          <p:stCondLst>
                                            <p:cond delay="0"/>
                                          </p:stCondLst>
                                        </p:cTn>
                                        <p:tgtEl>
                                          <p:spTgt spid="16"/>
                                        </p:tgtEl>
                                      </p:cBhvr>
                                    </p:animEffect>
                                    <p:anim calcmode="lin" valueType="num">
                                      <p:cBhvr>
                                        <p:cTn id="2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1" dur="26">
                                          <p:stCondLst>
                                            <p:cond delay="650"/>
                                          </p:stCondLst>
                                        </p:cTn>
                                        <p:tgtEl>
                                          <p:spTgt spid="16"/>
                                        </p:tgtEl>
                                      </p:cBhvr>
                                      <p:to x="100000" y="60000"/>
                                    </p:animScale>
                                    <p:animScale>
                                      <p:cBhvr>
                                        <p:cTn id="32" dur="166" decel="50000">
                                          <p:stCondLst>
                                            <p:cond delay="676"/>
                                          </p:stCondLst>
                                        </p:cTn>
                                        <p:tgtEl>
                                          <p:spTgt spid="16"/>
                                        </p:tgtEl>
                                      </p:cBhvr>
                                      <p:to x="100000" y="100000"/>
                                    </p:animScale>
                                    <p:animScale>
                                      <p:cBhvr>
                                        <p:cTn id="33" dur="26">
                                          <p:stCondLst>
                                            <p:cond delay="1312"/>
                                          </p:stCondLst>
                                        </p:cTn>
                                        <p:tgtEl>
                                          <p:spTgt spid="16"/>
                                        </p:tgtEl>
                                      </p:cBhvr>
                                      <p:to x="100000" y="80000"/>
                                    </p:animScale>
                                    <p:animScale>
                                      <p:cBhvr>
                                        <p:cTn id="34" dur="166" decel="50000">
                                          <p:stCondLst>
                                            <p:cond delay="1338"/>
                                          </p:stCondLst>
                                        </p:cTn>
                                        <p:tgtEl>
                                          <p:spTgt spid="16"/>
                                        </p:tgtEl>
                                      </p:cBhvr>
                                      <p:to x="100000" y="100000"/>
                                    </p:animScale>
                                    <p:animScale>
                                      <p:cBhvr>
                                        <p:cTn id="35" dur="26">
                                          <p:stCondLst>
                                            <p:cond delay="1642"/>
                                          </p:stCondLst>
                                        </p:cTn>
                                        <p:tgtEl>
                                          <p:spTgt spid="16"/>
                                        </p:tgtEl>
                                      </p:cBhvr>
                                      <p:to x="100000" y="90000"/>
                                    </p:animScale>
                                    <p:animScale>
                                      <p:cBhvr>
                                        <p:cTn id="36" dur="166" decel="50000">
                                          <p:stCondLst>
                                            <p:cond delay="1668"/>
                                          </p:stCondLst>
                                        </p:cTn>
                                        <p:tgtEl>
                                          <p:spTgt spid="16"/>
                                        </p:tgtEl>
                                      </p:cBhvr>
                                      <p:to x="100000" y="100000"/>
                                    </p:animScale>
                                    <p:animScale>
                                      <p:cBhvr>
                                        <p:cTn id="37" dur="26">
                                          <p:stCondLst>
                                            <p:cond delay="1808"/>
                                          </p:stCondLst>
                                        </p:cTn>
                                        <p:tgtEl>
                                          <p:spTgt spid="16"/>
                                        </p:tgtEl>
                                      </p:cBhvr>
                                      <p:to x="100000" y="95000"/>
                                    </p:animScale>
                                    <p:animScale>
                                      <p:cBhvr>
                                        <p:cTn id="38"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DFBC8E-AAAE-589B-CCEE-67DDC10EAE9D}"/>
              </a:ext>
            </a:extLst>
          </p:cNvPr>
          <p:cNvSpPr txBox="1"/>
          <p:nvPr/>
        </p:nvSpPr>
        <p:spPr>
          <a:xfrm>
            <a:off x="4929082" y="828496"/>
            <a:ext cx="4770555" cy="5632311"/>
          </a:xfrm>
          <a:prstGeom prst="rect">
            <a:avLst/>
          </a:prstGeom>
          <a:noFill/>
        </p:spPr>
        <p:txBody>
          <a:bodyPr wrap="square" rtlCol="0">
            <a:spAutoFit/>
          </a:bodyPr>
          <a:lstStyle/>
          <a:p>
            <a:r>
              <a:rPr lang="en-US" dirty="0"/>
              <a:t>x = </a:t>
            </a:r>
            <a:r>
              <a:rPr lang="en-US" dirty="0" err="1"/>
              <a:t>np.linspace</a:t>
            </a:r>
            <a:r>
              <a:rPr lang="en-US" dirty="0"/>
              <a:t>(-4, 4, 1000)   </a:t>
            </a:r>
          </a:p>
          <a:p>
            <a:r>
              <a:rPr lang="en-US" dirty="0"/>
              <a:t> y = norm.pdf(x, 0, 1)  </a:t>
            </a:r>
          </a:p>
          <a:p>
            <a:r>
              <a:rPr lang="en-US" dirty="0"/>
              <a:t> </a:t>
            </a:r>
            <a:r>
              <a:rPr lang="en-US" dirty="0" err="1"/>
              <a:t>plt.plot</a:t>
            </a:r>
            <a:r>
              <a:rPr lang="en-US" dirty="0"/>
              <a:t>(x, y, label='Standard Normal Distribution')    </a:t>
            </a:r>
          </a:p>
          <a:p>
            <a:r>
              <a:rPr lang="en-US" dirty="0" err="1"/>
              <a:t>plt.fill_between</a:t>
            </a:r>
            <a:r>
              <a:rPr lang="en-US" dirty="0"/>
              <a:t>(x, 0, y, where=(x &gt;= </a:t>
            </a:r>
            <a:r>
              <a:rPr lang="en-US" dirty="0" err="1"/>
              <a:t>critical_value</a:t>
            </a:r>
            <a:r>
              <a:rPr lang="en-US" dirty="0"/>
              <a:t>), color='red', alpha=0.3, label='Rejection Region (</a:t>
            </a:r>
            <a:r>
              <a:rPr lang="el-GR" dirty="0"/>
              <a:t>α=0.05)')   </a:t>
            </a:r>
            <a:endParaRPr lang="en-IN" dirty="0"/>
          </a:p>
          <a:p>
            <a:endParaRPr lang="en-IN" dirty="0"/>
          </a:p>
          <a:p>
            <a:r>
              <a:rPr lang="en-US" dirty="0" err="1"/>
              <a:t>plt.axvline</a:t>
            </a:r>
            <a:r>
              <a:rPr lang="en-US" dirty="0"/>
              <a:t>(</a:t>
            </a:r>
            <a:r>
              <a:rPr lang="en-US" dirty="0" err="1"/>
              <a:t>critical_value</a:t>
            </a:r>
            <a:r>
              <a:rPr lang="en-US" dirty="0"/>
              <a:t>, color='red', </a:t>
            </a:r>
            <a:r>
              <a:rPr lang="en-US" dirty="0" err="1"/>
              <a:t>linestyle</a:t>
            </a:r>
            <a:r>
              <a:rPr lang="en-US" dirty="0"/>
              <a:t>='--', label=</a:t>
            </a:r>
            <a:r>
              <a:rPr lang="en-US" dirty="0" err="1"/>
              <a:t>f'Critical</a:t>
            </a:r>
            <a:r>
              <a:rPr lang="en-US" dirty="0"/>
              <a:t> Value (Z={critical_value:.2f})’)</a:t>
            </a:r>
          </a:p>
          <a:p>
            <a:r>
              <a:rPr lang="en-US" dirty="0"/>
              <a:t>    </a:t>
            </a:r>
          </a:p>
          <a:p>
            <a:r>
              <a:rPr lang="en-US" dirty="0" err="1"/>
              <a:t>plt.axvline</a:t>
            </a:r>
            <a:r>
              <a:rPr lang="en-US" dirty="0"/>
              <a:t>(</a:t>
            </a:r>
            <a:r>
              <a:rPr lang="en-US" dirty="0" err="1"/>
              <a:t>z_statistic</a:t>
            </a:r>
            <a:r>
              <a:rPr lang="en-US" dirty="0"/>
              <a:t>, color='blue', </a:t>
            </a:r>
            <a:r>
              <a:rPr lang="en-US" dirty="0" err="1"/>
              <a:t>linestyle</a:t>
            </a:r>
            <a:r>
              <a:rPr lang="en-US" dirty="0"/>
              <a:t>='--', label=</a:t>
            </a:r>
            <a:r>
              <a:rPr lang="en-US" dirty="0" err="1"/>
              <a:t>f'Test</a:t>
            </a:r>
            <a:r>
              <a:rPr lang="en-US" dirty="0"/>
              <a:t> Statistic (Z={z_statistic:.2f})’)</a:t>
            </a:r>
          </a:p>
          <a:p>
            <a:r>
              <a:rPr lang="en-US" dirty="0"/>
              <a:t>    </a:t>
            </a:r>
          </a:p>
          <a:p>
            <a:r>
              <a:rPr lang="en-US" dirty="0" err="1"/>
              <a:t>plt.title</a:t>
            </a:r>
            <a:r>
              <a:rPr lang="en-US" dirty="0"/>
              <a:t>('Z-Test Visualization (Height in cm)’)  </a:t>
            </a:r>
          </a:p>
          <a:p>
            <a:r>
              <a:rPr lang="en-US" dirty="0" err="1"/>
              <a:t>plt.xlabel</a:t>
            </a:r>
            <a:r>
              <a:rPr lang="en-US" dirty="0"/>
              <a:t>('Z value')    </a:t>
            </a:r>
          </a:p>
          <a:p>
            <a:r>
              <a:rPr lang="en-US" dirty="0" err="1"/>
              <a:t>plt.ylabel</a:t>
            </a:r>
            <a:r>
              <a:rPr lang="en-US" dirty="0"/>
              <a:t>('Probability Density')    </a:t>
            </a:r>
          </a:p>
          <a:p>
            <a:r>
              <a:rPr lang="en-US" dirty="0" err="1"/>
              <a:t>plt.legend</a:t>
            </a:r>
            <a:r>
              <a:rPr lang="en-US" dirty="0"/>
              <a:t>()    </a:t>
            </a:r>
          </a:p>
          <a:p>
            <a:r>
              <a:rPr lang="en-US" dirty="0" err="1"/>
              <a:t>plt.show</a:t>
            </a:r>
            <a:r>
              <a:rPr lang="en-US" dirty="0"/>
              <a:t>()</a:t>
            </a:r>
          </a:p>
        </p:txBody>
      </p:sp>
      <p:sp>
        <p:nvSpPr>
          <p:cNvPr id="5" name="TextBox 4">
            <a:extLst>
              <a:ext uri="{FF2B5EF4-FFF2-40B4-BE49-F238E27FC236}">
                <a16:creationId xmlns:a16="http://schemas.microsoft.com/office/drawing/2014/main" id="{2A97C463-F9A3-E550-82ED-ACA8642D58C0}"/>
              </a:ext>
            </a:extLst>
          </p:cNvPr>
          <p:cNvSpPr txBox="1"/>
          <p:nvPr/>
        </p:nvSpPr>
        <p:spPr>
          <a:xfrm>
            <a:off x="141183" y="738538"/>
            <a:ext cx="4398159" cy="6186309"/>
          </a:xfrm>
          <a:prstGeom prst="rect">
            <a:avLst/>
          </a:prstGeom>
          <a:noFill/>
        </p:spPr>
        <p:txBody>
          <a:bodyPr wrap="square" rtlCol="0">
            <a:spAutoFit/>
          </a:bodyPr>
          <a:lstStyle/>
          <a:p>
            <a:r>
              <a:rPr lang="en-US" dirty="0"/>
              <a:t>data = </a:t>
            </a:r>
            <a:r>
              <a:rPr lang="en-US" dirty="0" err="1"/>
              <a:t>df</a:t>
            </a:r>
            <a:r>
              <a:rPr lang="en-US" dirty="0"/>
              <a:t>['</a:t>
            </a:r>
            <a:r>
              <a:rPr lang="en-US" dirty="0" err="1"/>
              <a:t>height_in_cm</a:t>
            </a:r>
            <a:r>
              <a:rPr lang="en-US" dirty="0"/>
              <a:t>'].</a:t>
            </a:r>
            <a:r>
              <a:rPr lang="en-US" dirty="0" err="1"/>
              <a:t>dropna</a:t>
            </a:r>
            <a:r>
              <a:rPr lang="en-US" dirty="0"/>
              <a:t>()</a:t>
            </a:r>
          </a:p>
          <a:p>
            <a:endParaRPr lang="en-US" dirty="0"/>
          </a:p>
          <a:p>
            <a:r>
              <a:rPr lang="en-US" dirty="0"/>
              <a:t>n = </a:t>
            </a:r>
            <a:r>
              <a:rPr lang="en-US" dirty="0" err="1"/>
              <a:t>len</a:t>
            </a:r>
            <a:r>
              <a:rPr lang="en-US" dirty="0"/>
              <a:t>(data) # Sample size of length.</a:t>
            </a:r>
          </a:p>
          <a:p>
            <a:endParaRPr lang="en-US" dirty="0"/>
          </a:p>
          <a:p>
            <a:r>
              <a:rPr lang="en-US" dirty="0" err="1"/>
              <a:t>sample_mean</a:t>
            </a:r>
            <a:r>
              <a:rPr lang="en-US" dirty="0"/>
              <a:t> = </a:t>
            </a:r>
            <a:r>
              <a:rPr lang="en-US" dirty="0" err="1"/>
              <a:t>data.mean</a:t>
            </a:r>
            <a:r>
              <a:rPr lang="en-US" dirty="0"/>
              <a:t>()</a:t>
            </a:r>
          </a:p>
          <a:p>
            <a:endParaRPr lang="en-US" dirty="0"/>
          </a:p>
          <a:p>
            <a:r>
              <a:rPr lang="en-US" dirty="0" err="1"/>
              <a:t>pop_std</a:t>
            </a:r>
            <a:r>
              <a:rPr lang="en-US" dirty="0"/>
              <a:t> = </a:t>
            </a:r>
            <a:r>
              <a:rPr lang="en-US" dirty="0" err="1"/>
              <a:t>data.std</a:t>
            </a:r>
            <a:r>
              <a:rPr lang="en-US" dirty="0"/>
              <a:t>()        </a:t>
            </a:r>
          </a:p>
          <a:p>
            <a:r>
              <a:rPr lang="en-US" dirty="0"/>
              <a:t>               </a:t>
            </a:r>
          </a:p>
          <a:p>
            <a:r>
              <a:rPr lang="en-US" dirty="0"/>
              <a:t>mu_0 = 180</a:t>
            </a:r>
          </a:p>
          <a:p>
            <a:endParaRPr lang="en-US" dirty="0"/>
          </a:p>
          <a:p>
            <a:r>
              <a:rPr lang="en-US" dirty="0"/>
              <a:t>alpha = 0.05</a:t>
            </a:r>
          </a:p>
          <a:p>
            <a:endParaRPr lang="en-US" dirty="0"/>
          </a:p>
          <a:p>
            <a:r>
              <a:rPr lang="en-IN" dirty="0" err="1"/>
              <a:t>critical_value</a:t>
            </a:r>
            <a:r>
              <a:rPr lang="en-IN" dirty="0"/>
              <a:t> = </a:t>
            </a:r>
            <a:r>
              <a:rPr lang="en-IN" dirty="0" err="1"/>
              <a:t>norm.ppf</a:t>
            </a:r>
            <a:r>
              <a:rPr lang="en-IN" dirty="0"/>
              <a:t>(1 - alpha)</a:t>
            </a:r>
            <a:r>
              <a:rPr lang="en-US" dirty="0"/>
              <a:t> </a:t>
            </a:r>
          </a:p>
          <a:p>
            <a:endParaRPr lang="en-US" dirty="0"/>
          </a:p>
          <a:p>
            <a:r>
              <a:rPr lang="en-US" dirty="0" err="1"/>
              <a:t>z_stat</a:t>
            </a:r>
            <a:r>
              <a:rPr lang="en-US" dirty="0"/>
              <a:t> = (</a:t>
            </a:r>
            <a:r>
              <a:rPr lang="en-US" dirty="0" err="1"/>
              <a:t>sample_mean</a:t>
            </a:r>
            <a:r>
              <a:rPr lang="en-US" dirty="0"/>
              <a:t> - mu_0) / (</a:t>
            </a:r>
            <a:r>
              <a:rPr lang="en-US" dirty="0" err="1"/>
              <a:t>pop_std</a:t>
            </a:r>
            <a:r>
              <a:rPr lang="en-US" dirty="0"/>
              <a:t> / </a:t>
            </a:r>
            <a:r>
              <a:rPr lang="en-US" dirty="0" err="1"/>
              <a:t>np.sqrt</a:t>
            </a:r>
            <a:r>
              <a:rPr lang="en-US" dirty="0"/>
              <a:t>(n))</a:t>
            </a:r>
          </a:p>
          <a:p>
            <a:endParaRPr lang="en-US" dirty="0"/>
          </a:p>
          <a:p>
            <a:r>
              <a:rPr lang="pl-PL" dirty="0"/>
              <a:t>p_value = 1 - norm.cdf(z_stat)</a:t>
            </a:r>
            <a:endParaRPr lang="en-IN" dirty="0"/>
          </a:p>
          <a:p>
            <a:endParaRPr lang="en-IN" dirty="0"/>
          </a:p>
          <a:p>
            <a:r>
              <a:rPr lang="en-IN" dirty="0"/>
              <a:t>Finally with if else statement concluded the Statistics.</a:t>
            </a:r>
            <a:endParaRPr lang="en-US" dirty="0"/>
          </a:p>
          <a:p>
            <a:endParaRPr lang="en-US" dirty="0"/>
          </a:p>
        </p:txBody>
      </p:sp>
      <p:sp>
        <p:nvSpPr>
          <p:cNvPr id="2" name="Slide Number Placeholder 1">
            <a:extLst>
              <a:ext uri="{FF2B5EF4-FFF2-40B4-BE49-F238E27FC236}">
                <a16:creationId xmlns:a16="http://schemas.microsoft.com/office/drawing/2014/main" id="{80F30D39-507A-23FD-5298-BBEEBAA3F070}"/>
              </a:ext>
            </a:extLst>
          </p:cNvPr>
          <p:cNvSpPr>
            <a:spLocks noGrp="1"/>
          </p:cNvSpPr>
          <p:nvPr>
            <p:ph type="sldNum" sz="quarter" idx="12"/>
          </p:nvPr>
        </p:nvSpPr>
        <p:spPr>
          <a:xfrm>
            <a:off x="8610600" y="6446692"/>
            <a:ext cx="2743200" cy="365125"/>
          </a:xfrm>
        </p:spPr>
        <p:txBody>
          <a:bodyPr/>
          <a:lstStyle/>
          <a:p>
            <a:fld id="{B4A918BC-4D43-4B42-B3C0-E7EBE25E6AF0}" type="slidenum">
              <a:rPr lang="en-US" smtClean="0"/>
              <a:t>8</a:t>
            </a:fld>
            <a:endParaRPr lang="en-US"/>
          </a:p>
        </p:txBody>
      </p:sp>
      <p:sp>
        <p:nvSpPr>
          <p:cNvPr id="3" name="TextBox 2">
            <a:extLst>
              <a:ext uri="{FF2B5EF4-FFF2-40B4-BE49-F238E27FC236}">
                <a16:creationId xmlns:a16="http://schemas.microsoft.com/office/drawing/2014/main" id="{4008C109-12A9-9972-5916-6AC929E933F3}"/>
              </a:ext>
            </a:extLst>
          </p:cNvPr>
          <p:cNvSpPr txBox="1"/>
          <p:nvPr/>
        </p:nvSpPr>
        <p:spPr>
          <a:xfrm>
            <a:off x="9699637" y="197345"/>
            <a:ext cx="2492363" cy="5909310"/>
          </a:xfrm>
          <a:prstGeom prst="rect">
            <a:avLst/>
          </a:prstGeom>
          <a:noFill/>
        </p:spPr>
        <p:txBody>
          <a:bodyPr wrap="square" rtlCol="0">
            <a:spAutoFit/>
          </a:bodyPr>
          <a:lstStyle/>
          <a:p>
            <a:r>
              <a:rPr lang="en-US" b="1" dirty="0"/>
              <a:t>Observations</a:t>
            </a:r>
            <a:r>
              <a:rPr lang="en-US" dirty="0"/>
              <a:t>:</a:t>
            </a:r>
          </a:p>
          <a:p>
            <a:endParaRPr lang="en-US" dirty="0"/>
          </a:p>
          <a:p>
            <a:pPr marL="285750" indent="-285750">
              <a:buFont typeface="Arial" panose="020B0604020202020204" pitchFamily="34" charset="0"/>
              <a:buChar char="•"/>
            </a:pPr>
            <a:r>
              <a:rPr lang="en-IN" dirty="0"/>
              <a:t>The left side presents a Z-test summary, concluding that the average height is significantly higher than 180 cm.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The right visualization reinforces this by showing the test statistic far outside the rejection region, visually confirming strong evidence against the null hypothesis.</a:t>
            </a:r>
            <a:endParaRPr lang="en-US" b="1" dirty="0"/>
          </a:p>
          <a:p>
            <a:endParaRPr lang="en-US" b="1" dirty="0"/>
          </a:p>
        </p:txBody>
      </p:sp>
      <p:sp>
        <p:nvSpPr>
          <p:cNvPr id="4" name="Title 1">
            <a:extLst>
              <a:ext uri="{FF2B5EF4-FFF2-40B4-BE49-F238E27FC236}">
                <a16:creationId xmlns:a16="http://schemas.microsoft.com/office/drawing/2014/main" id="{DA6B6966-902D-0D8F-13A6-D2B627F3D3E3}"/>
              </a:ext>
            </a:extLst>
          </p:cNvPr>
          <p:cNvSpPr txBox="1">
            <a:spLocks/>
          </p:cNvSpPr>
          <p:nvPr/>
        </p:nvSpPr>
        <p:spPr>
          <a:xfrm>
            <a:off x="406201" y="46183"/>
            <a:ext cx="10380573" cy="631151"/>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2800" u="sng" dirty="0"/>
              <a:t>Z – Test to check if the average player height is 180 cm or lower.</a:t>
            </a:r>
          </a:p>
        </p:txBody>
      </p:sp>
      <p:pic>
        <p:nvPicPr>
          <p:cNvPr id="7" name="Picture 6">
            <a:extLst>
              <a:ext uri="{FF2B5EF4-FFF2-40B4-BE49-F238E27FC236}">
                <a16:creationId xmlns:a16="http://schemas.microsoft.com/office/drawing/2014/main" id="{F4B5602A-423C-7DB3-8633-0721F7452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539"/>
            <a:ext cx="4787898" cy="5922115"/>
          </a:xfrm>
          <a:prstGeom prst="rect">
            <a:avLst/>
          </a:prstGeom>
          <a:ln>
            <a:solidFill>
              <a:schemeClr val="tx1"/>
            </a:solidFill>
          </a:ln>
        </p:spPr>
      </p:pic>
      <p:pic>
        <p:nvPicPr>
          <p:cNvPr id="9" name="Picture 8">
            <a:extLst>
              <a:ext uri="{FF2B5EF4-FFF2-40B4-BE49-F238E27FC236}">
                <a16:creationId xmlns:a16="http://schemas.microsoft.com/office/drawing/2014/main" id="{150B254A-D3C7-6E0D-C548-B7F0D67B5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876" y="738538"/>
            <a:ext cx="4911736" cy="5922116"/>
          </a:xfrm>
          <a:prstGeom prst="rect">
            <a:avLst/>
          </a:prstGeom>
          <a:ln>
            <a:solidFill>
              <a:schemeClr val="tx1"/>
            </a:solidFill>
          </a:ln>
        </p:spPr>
      </p:pic>
    </p:spTree>
    <p:extLst>
      <p:ext uri="{BB962C8B-B14F-4D97-AF65-F5344CB8AC3E}">
        <p14:creationId xmlns:p14="http://schemas.microsoft.com/office/powerpoint/2010/main" val="84494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CC3E32-0F27-D8D0-6955-F32D07E1B83C}"/>
              </a:ext>
            </a:extLst>
          </p:cNvPr>
          <p:cNvSpPr txBox="1"/>
          <p:nvPr/>
        </p:nvSpPr>
        <p:spPr>
          <a:xfrm>
            <a:off x="93794" y="662821"/>
            <a:ext cx="8919577" cy="6463308"/>
          </a:xfrm>
          <a:prstGeom prst="rect">
            <a:avLst/>
          </a:prstGeom>
          <a:noFill/>
        </p:spPr>
        <p:txBody>
          <a:bodyPr wrap="square" rtlCol="0">
            <a:spAutoFit/>
          </a:bodyPr>
          <a:lstStyle/>
          <a:p>
            <a:r>
              <a:rPr lang="en-IN" sz="1800" dirty="0">
                <a:cs typeface="Arial" panose="020B0604020202020204" pitchFamily="34" charset="0"/>
              </a:rPr>
              <a:t>Q.  Top  10 goal scoring Players across all seasons.</a:t>
            </a:r>
          </a:p>
          <a:p>
            <a:endParaRPr lang="en-IN" dirty="0">
              <a:cs typeface="Arial" panose="020B0604020202020204" pitchFamily="34" charset="0"/>
            </a:endParaRPr>
          </a:p>
          <a:p>
            <a:r>
              <a:rPr lang="en-IN" sz="1800" dirty="0">
                <a:cs typeface="Arial" panose="020B0604020202020204" pitchFamily="34" charset="0"/>
              </a:rPr>
              <a:t>Methodology : Dragged player names in columns and sum of goals in rows.</a:t>
            </a:r>
          </a:p>
          <a:p>
            <a:r>
              <a:rPr lang="en-IN" dirty="0">
                <a:cs typeface="Arial" panose="020B0604020202020204" pitchFamily="34" charset="0"/>
              </a:rPr>
              <a:t>Added labels and filter of foot &amp; sorted by sum of goals descending, filtered top 10. </a:t>
            </a:r>
          </a:p>
          <a:p>
            <a:endParaRPr lang="en-IN" sz="1800" dirty="0">
              <a:cs typeface="Arial" panose="020B0604020202020204" pitchFamily="34" charset="0"/>
            </a:endParaRPr>
          </a:p>
          <a:p>
            <a:r>
              <a:rPr lang="en-IN" sz="1800" dirty="0">
                <a:cs typeface="Arial" panose="020B0604020202020204" pitchFamily="34" charset="0"/>
              </a:rPr>
              <a:t>Q.  Top 10 Players who contributed to most number of assists.</a:t>
            </a:r>
          </a:p>
          <a:p>
            <a:endParaRPr lang="en-IN" sz="1800" dirty="0">
              <a:cs typeface="Arial" panose="020B0604020202020204" pitchFamily="34" charset="0"/>
            </a:endParaRPr>
          </a:p>
          <a:p>
            <a:r>
              <a:rPr lang="en-IN" dirty="0">
                <a:cs typeface="Arial" panose="020B0604020202020204" pitchFamily="34" charset="0"/>
              </a:rPr>
              <a:t>Methodology : </a:t>
            </a:r>
            <a:r>
              <a:rPr lang="en-IN" sz="1800" dirty="0">
                <a:cs typeface="Arial" panose="020B0604020202020204" pitchFamily="34" charset="0"/>
              </a:rPr>
              <a:t>Dragged player names in columns and sum of assists in rows.</a:t>
            </a:r>
          </a:p>
          <a:p>
            <a:r>
              <a:rPr lang="en-IN" dirty="0">
                <a:cs typeface="Arial" panose="020B0604020202020204" pitchFamily="34" charset="0"/>
              </a:rPr>
              <a:t>Added labels and filter of foot &amp; sorted by sum of assists descending, filtered top 10. </a:t>
            </a:r>
            <a:endParaRPr lang="en-IN" sz="1800" dirty="0">
              <a:cs typeface="Arial" panose="020B0604020202020204" pitchFamily="34" charset="0"/>
            </a:endParaRPr>
          </a:p>
          <a:p>
            <a:pPr marL="514350" indent="-514350">
              <a:buAutoNum type="alphaLcParenR"/>
            </a:pPr>
            <a:endParaRPr lang="en-IN" sz="1800" dirty="0">
              <a:cs typeface="Arial" panose="020B0604020202020204" pitchFamily="34" charset="0"/>
            </a:endParaRPr>
          </a:p>
          <a:p>
            <a:pPr marL="342900" indent="-342900">
              <a:buAutoNum type="alphaUcPeriod" startAt="17"/>
            </a:pPr>
            <a:r>
              <a:rPr lang="en-IN" sz="1800" dirty="0">
                <a:cs typeface="Arial" panose="020B0604020202020204" pitchFamily="34" charset="0"/>
              </a:rPr>
              <a:t>Top 10 goal scorers in Home matches and away matches simultaneously.</a:t>
            </a:r>
          </a:p>
          <a:p>
            <a:pPr marL="342900" indent="-342900">
              <a:buAutoNum type="alphaUcPeriod" startAt="17"/>
            </a:pPr>
            <a:endParaRPr lang="en-IN" dirty="0">
              <a:cs typeface="Arial" panose="020B0604020202020204" pitchFamily="34" charset="0"/>
            </a:endParaRPr>
          </a:p>
          <a:p>
            <a:r>
              <a:rPr lang="en-IN" dirty="0">
                <a:cs typeface="Arial" panose="020B0604020202020204" pitchFamily="34" charset="0"/>
              </a:rPr>
              <a:t>Methodology : </a:t>
            </a:r>
            <a:r>
              <a:rPr lang="en-IN" sz="1800" dirty="0">
                <a:cs typeface="Arial" panose="020B0604020202020204" pitchFamily="34" charset="0"/>
              </a:rPr>
              <a:t>Used same methods as previous 2, but plotted a heatmap from SHOW ME section,</a:t>
            </a:r>
          </a:p>
          <a:p>
            <a:endParaRPr lang="en-IN" sz="1800" dirty="0">
              <a:cs typeface="Arial" panose="020B0604020202020204" pitchFamily="34" charset="0"/>
            </a:endParaRPr>
          </a:p>
          <a:p>
            <a:pPr marL="342900" indent="-342900">
              <a:buAutoNum type="alphaUcPeriod" startAt="17"/>
            </a:pPr>
            <a:r>
              <a:rPr lang="en-IN" sz="1800" dirty="0">
                <a:cs typeface="Arial" panose="020B0604020202020204" pitchFamily="34" charset="0"/>
              </a:rPr>
              <a:t>Demographically Player distribution.</a:t>
            </a:r>
          </a:p>
          <a:p>
            <a:endParaRPr lang="en-IN" dirty="0">
              <a:cs typeface="Arial" panose="020B0604020202020204" pitchFamily="34" charset="0"/>
            </a:endParaRPr>
          </a:p>
          <a:p>
            <a:r>
              <a:rPr lang="en-IN" dirty="0">
                <a:cs typeface="Arial" panose="020B0604020202020204" pitchFamily="34" charset="0"/>
              </a:rPr>
              <a:t>Methodology : </a:t>
            </a:r>
            <a:r>
              <a:rPr lang="en-IN" sz="1800" dirty="0">
                <a:cs typeface="Arial" panose="020B0604020202020204" pitchFamily="34" charset="0"/>
              </a:rPr>
              <a:t>Dragged longitude in columns and Latitude and position in rows.</a:t>
            </a:r>
          </a:p>
          <a:p>
            <a:r>
              <a:rPr lang="en-IN" dirty="0">
                <a:cs typeface="Arial" panose="020B0604020202020204" pitchFamily="34" charset="0"/>
              </a:rPr>
              <a:t>Added count of positions labels. </a:t>
            </a:r>
          </a:p>
          <a:p>
            <a:endParaRPr lang="en-IN" sz="1800" dirty="0">
              <a:cs typeface="Arial" panose="020B0604020202020204" pitchFamily="34" charset="0"/>
            </a:endParaRPr>
          </a:p>
          <a:p>
            <a:r>
              <a:rPr lang="en-IN" dirty="0">
                <a:cs typeface="Arial" panose="020B0604020202020204" pitchFamily="34" charset="0"/>
              </a:rPr>
              <a:t>Finally, grouped all visuals in Dashboard made from FIgma. </a:t>
            </a:r>
            <a:endParaRPr lang="en-IN" sz="1800" dirty="0">
              <a:cs typeface="Arial" panose="020B0604020202020204" pitchFamily="34" charset="0"/>
            </a:endParaRPr>
          </a:p>
          <a:p>
            <a:endParaRPr lang="en-IN" dirty="0">
              <a:cs typeface="Arial" panose="020B0604020202020204" pitchFamily="34" charset="0"/>
            </a:endParaRPr>
          </a:p>
          <a:p>
            <a:endParaRPr lang="en-IN" sz="1800" dirty="0">
              <a:cs typeface="Arial" panose="020B0604020202020204" pitchFamily="34" charset="0"/>
            </a:endParaRPr>
          </a:p>
        </p:txBody>
      </p:sp>
      <p:sp>
        <p:nvSpPr>
          <p:cNvPr id="2" name="Slide Number Placeholder 1">
            <a:extLst>
              <a:ext uri="{FF2B5EF4-FFF2-40B4-BE49-F238E27FC236}">
                <a16:creationId xmlns:a16="http://schemas.microsoft.com/office/drawing/2014/main" id="{FE16079E-E022-68FC-997B-A1232EF81139}"/>
              </a:ext>
            </a:extLst>
          </p:cNvPr>
          <p:cNvSpPr>
            <a:spLocks noGrp="1"/>
          </p:cNvSpPr>
          <p:nvPr>
            <p:ph type="sldNum" sz="quarter" idx="12"/>
          </p:nvPr>
        </p:nvSpPr>
        <p:spPr/>
        <p:txBody>
          <a:bodyPr/>
          <a:lstStyle/>
          <a:p>
            <a:fld id="{B4A918BC-4D43-4B42-B3C0-E7EBE25E6AF0}" type="slidenum">
              <a:rPr lang="en-US" smtClean="0"/>
              <a:t>9</a:t>
            </a:fld>
            <a:endParaRPr lang="en-US" dirty="0"/>
          </a:p>
        </p:txBody>
      </p:sp>
      <p:sp>
        <p:nvSpPr>
          <p:cNvPr id="3" name="TextBox 2">
            <a:extLst>
              <a:ext uri="{FF2B5EF4-FFF2-40B4-BE49-F238E27FC236}">
                <a16:creationId xmlns:a16="http://schemas.microsoft.com/office/drawing/2014/main" id="{36FD5DA0-D8D7-98C2-1E51-2888F3B42019}"/>
              </a:ext>
            </a:extLst>
          </p:cNvPr>
          <p:cNvSpPr txBox="1"/>
          <p:nvPr/>
        </p:nvSpPr>
        <p:spPr>
          <a:xfrm>
            <a:off x="9298161" y="136525"/>
            <a:ext cx="2965090" cy="5663089"/>
          </a:xfrm>
          <a:prstGeom prst="rect">
            <a:avLst/>
          </a:prstGeom>
          <a:noFill/>
        </p:spPr>
        <p:txBody>
          <a:bodyPr wrap="square" rtlCol="0">
            <a:spAutoFit/>
          </a:bodyPr>
          <a:lstStyle/>
          <a:p>
            <a:r>
              <a:rPr lang="en-US" b="1" dirty="0"/>
              <a:t>Observations</a:t>
            </a:r>
            <a:r>
              <a:rPr lang="en-US" dirty="0"/>
              <a:t>:</a:t>
            </a:r>
          </a:p>
          <a:p>
            <a:endParaRPr lang="en-US" dirty="0"/>
          </a:p>
          <a:p>
            <a:pPr marL="285750" indent="-285750">
              <a:buFont typeface="Arial" panose="020B0604020202020204" pitchFamily="34" charset="0"/>
              <a:buChar char="•"/>
            </a:pPr>
            <a:r>
              <a:rPr lang="en-IN" sz="1600" dirty="0"/>
              <a:t>Aron Johannsson leads the overall top goal scorers, standing out far above the rest in total goals.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Fabian Johnson is the highest home-match goal scorer,  also tops the away-match scoring chart, showing consistent performance both home and away.</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Christian Pulisic has the highest number of assists, making him the key playmaker in the dataset.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USA contributes most number of players.</a:t>
            </a:r>
          </a:p>
        </p:txBody>
      </p:sp>
      <p:sp>
        <p:nvSpPr>
          <p:cNvPr id="5" name="Title 1">
            <a:extLst>
              <a:ext uri="{FF2B5EF4-FFF2-40B4-BE49-F238E27FC236}">
                <a16:creationId xmlns:a16="http://schemas.microsoft.com/office/drawing/2014/main" id="{1EA38838-14CC-99CE-226C-12FA82745F32}"/>
              </a:ext>
            </a:extLst>
          </p:cNvPr>
          <p:cNvSpPr txBox="1">
            <a:spLocks/>
          </p:cNvSpPr>
          <p:nvPr/>
        </p:nvSpPr>
        <p:spPr>
          <a:xfrm>
            <a:off x="93794" y="31670"/>
            <a:ext cx="8042339"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ctr"/>
            <a:r>
              <a:rPr lang="en-US" sz="3600" b="1" u="sng" dirty="0"/>
              <a:t>Player Performance Analysis</a:t>
            </a:r>
          </a:p>
        </p:txBody>
      </p:sp>
      <p:pic>
        <p:nvPicPr>
          <p:cNvPr id="6" name="Picture 5">
            <a:extLst>
              <a:ext uri="{FF2B5EF4-FFF2-40B4-BE49-F238E27FC236}">
                <a16:creationId xmlns:a16="http://schemas.microsoft.com/office/drawing/2014/main" id="{1116C58A-AA23-E80C-48F3-8356F45DB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1591"/>
            <a:ext cx="9298162" cy="6059884"/>
          </a:xfrm>
          <a:prstGeom prst="rect">
            <a:avLst/>
          </a:prstGeom>
        </p:spPr>
      </p:pic>
    </p:spTree>
    <p:extLst>
      <p:ext uri="{BB962C8B-B14F-4D97-AF65-F5344CB8AC3E}">
        <p14:creationId xmlns:p14="http://schemas.microsoft.com/office/powerpoint/2010/main" val="140159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0C9320661FCB478F077E19A50F7652" ma:contentTypeVersion="17" ma:contentTypeDescription="Create a new document." ma:contentTypeScope="" ma:versionID="7e4e6166811e290efa71bd0307610fb2">
  <xsd:schema xmlns:xsd="http://www.w3.org/2001/XMLSchema" xmlns:xs="http://www.w3.org/2001/XMLSchema" xmlns:p="http://schemas.microsoft.com/office/2006/metadata/properties" xmlns:ns2="0f01b7b4-d4b6-47da-93c5-cffa90a406b9" xmlns:ns3="b18f8198-02fb-408b-a649-baf04150ea28" targetNamespace="http://schemas.microsoft.com/office/2006/metadata/properties" ma:root="true" ma:fieldsID="b02d75aaf52b99117f1e6e7b190e2384" ns2:_="" ns3:_="">
    <xsd:import namespace="0f01b7b4-d4b6-47da-93c5-cffa90a406b9"/>
    <xsd:import namespace="b18f8198-02fb-408b-a649-baf04150ea2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DateTaken" minOccurs="0"/>
                <xsd:element ref="ns3:MediaServiceGenerationTime" minOccurs="0"/>
                <xsd:element ref="ns3:MediaServiceEventHashCode" minOccurs="0"/>
                <xsd:element ref="ns3:MediaServiceOCR"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01b7b4-d4b6-47da-93c5-cffa90a406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9927f78-51af-4269-a9ee-61034ef6eb35}" ma:internalName="TaxCatchAll" ma:showField="CatchAllData" ma:web="0f01b7b4-d4b6-47da-93c5-cffa90a406b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18f8198-02fb-408b-a649-baf04150ea2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Length (seconds)" ma:internalName="MediaLengthInSeconds" ma:readOnly="true">
      <xsd:simpleType>
        <xsd:restriction base="dms:Unknow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2645f41-64df-47aa-89c1-bfa24a5dcf1b"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18f8198-02fb-408b-a649-baf04150ea28">
      <Terms xmlns="http://schemas.microsoft.com/office/infopath/2007/PartnerControls"/>
    </lcf76f155ced4ddcb4097134ff3c332f>
    <TaxCatchAll xmlns="0f01b7b4-d4b6-47da-93c5-cffa90a406b9" xsi:nil="true"/>
  </documentManagement>
</p:properties>
</file>

<file path=customXml/itemProps1.xml><?xml version="1.0" encoding="utf-8"?>
<ds:datastoreItem xmlns:ds="http://schemas.openxmlformats.org/officeDocument/2006/customXml" ds:itemID="{D71AFECE-96D9-4D39-A6C9-B4A6ABF041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01b7b4-d4b6-47da-93c5-cffa90a406b9"/>
    <ds:schemaRef ds:uri="b18f8198-02fb-408b-a649-baf04150ea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E1E72E-E9DB-4CB0-97B8-EEB606A0C60E}">
  <ds:schemaRefs>
    <ds:schemaRef ds:uri="http://schemas.microsoft.com/sharepoint/v3/contenttype/forms"/>
  </ds:schemaRefs>
</ds:datastoreItem>
</file>

<file path=customXml/itemProps3.xml><?xml version="1.0" encoding="utf-8"?>
<ds:datastoreItem xmlns:ds="http://schemas.openxmlformats.org/officeDocument/2006/customXml" ds:itemID="{38546D38-47C6-48FC-BD7A-5E565A108033}">
  <ds:schemaRefs>
    <ds:schemaRef ds:uri="http://schemas.microsoft.com/office/2006/metadata/properties"/>
    <ds:schemaRef ds:uri="http://schemas.microsoft.com/office/infopath/2007/PartnerControls"/>
    <ds:schemaRef ds:uri="b18f8198-02fb-408b-a649-baf04150ea28"/>
    <ds:schemaRef ds:uri="0f01b7b4-d4b6-47da-93c5-cffa90a406b9"/>
  </ds:schemaRefs>
</ds:datastoreItem>
</file>

<file path=docProps/app.xml><?xml version="1.0" encoding="utf-8"?>
<Properties xmlns="http://schemas.openxmlformats.org/officeDocument/2006/extended-properties" xmlns:vt="http://schemas.openxmlformats.org/officeDocument/2006/docPropsVTypes">
  <Template/>
  <TotalTime>22506</TotalTime>
  <Words>3294</Words>
  <Application>Microsoft Office PowerPoint</Application>
  <PresentationFormat>Widescreen</PresentationFormat>
  <Paragraphs>325</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body</vt:lpstr>
      <vt:lpstr>Aptos Display</vt:lpstr>
      <vt:lpstr>Arial</vt:lpstr>
      <vt:lpstr>system-ui</vt:lpstr>
      <vt:lpstr>Office Theme</vt:lpstr>
      <vt:lpstr>Capstone Project : Football Data Analysis</vt:lpstr>
      <vt:lpstr>Business Objective:</vt:lpstr>
      <vt:lpstr>Data Description</vt:lpstr>
      <vt:lpstr>Business Objective wise Questions</vt:lpstr>
      <vt:lpstr>Tools and Techniques Used</vt:lpstr>
      <vt:lpstr>                            1. Borussia Dortmund balances youth and experience, supporting  sustained team performance. 2. Key players drive strong home and away scoring; goalkeeper contracts ensure defensive stability. 3. Top agencies shape contract negotiations; rising market values reflect increased club investment. 4. Contract expiries in 2025 need strategic focus to avoid disruption. Loyal fan base and successful youth academy enhance financial and long-term strength. 5. Referee trends affect match policy; the USA supplies diverse player talent. 6. Strong managerial leadership and data-driven planning underpin club growth and adaptation.   </vt:lpstr>
      <vt:lpstr>PowerPoint Presentation</vt:lpstr>
      <vt:lpstr>PowerPoint Presentation</vt:lpstr>
      <vt:lpstr>PowerPoint Presentation</vt:lpstr>
      <vt:lpstr>PowerPoint Presentation</vt:lpstr>
      <vt:lpstr>PowerPoint Presentation</vt:lpstr>
      <vt:lpstr>PowerPoint Presentation</vt:lpstr>
      <vt:lpstr>Summary</vt:lpstr>
      <vt:lpstr> Conclusion</vt:lpstr>
      <vt:lpstr>Business Suggestion</vt:lpstr>
      <vt:lpstr>Business Implementation of ML model.</vt:lpstr>
      <vt:lpstr>Limitation and Future Scope</vt:lpstr>
      <vt:lpstr>THANK YOU!</vt:lpstr>
    </vt:vector>
  </TitlesOfParts>
  <Company>Ingersoll Rand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Analysis of TMDB Dataset</dc:title>
  <dc:creator>P S, Dhanush</dc:creator>
  <cp:lastModifiedBy>Ankush Chowdhury</cp:lastModifiedBy>
  <cp:revision>197</cp:revision>
  <dcterms:created xsi:type="dcterms:W3CDTF">2024-04-14T17:53:45Z</dcterms:created>
  <dcterms:modified xsi:type="dcterms:W3CDTF">2025-10-30T03:14:03Z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0x010100D80C9320661FCB478F077E19A50F7652</vt:lpwstr>
  </property>
  <property fmtid="{D5CDD505-2E9C-101B-9397-08002B2CF9AE}" pid="3" name="MediaServiceImageTags">
    <vt:lpwstr/>
  </property>
</Properties>
</file>